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268" r:id="rId3"/>
    <p:sldId id="269" r:id="rId4"/>
    <p:sldId id="267" r:id="rId5"/>
    <p:sldId id="270" r:id="rId6"/>
    <p:sldId id="271" r:id="rId7"/>
    <p:sldId id="272" r:id="rId8"/>
    <p:sldId id="273" r:id="rId9"/>
    <p:sldId id="274" r:id="rId10"/>
    <p:sldId id="275" r:id="rId11"/>
    <p:sldId id="284" r:id="rId12"/>
    <p:sldId id="277" r:id="rId13"/>
    <p:sldId id="341" r:id="rId14"/>
    <p:sldId id="280" r:id="rId15"/>
    <p:sldId id="281" r:id="rId16"/>
    <p:sldId id="283" r:id="rId17"/>
    <p:sldId id="285" r:id="rId18"/>
    <p:sldId id="342" r:id="rId19"/>
    <p:sldId id="344" r:id="rId20"/>
    <p:sldId id="345" r:id="rId21"/>
    <p:sldId id="286" r:id="rId22"/>
    <p:sldId id="306" r:id="rId23"/>
    <p:sldId id="346" r:id="rId24"/>
    <p:sldId id="352" r:id="rId25"/>
    <p:sldId id="348" r:id="rId26"/>
    <p:sldId id="378" r:id="rId27"/>
    <p:sldId id="376" r:id="rId28"/>
    <p:sldId id="379" r:id="rId29"/>
    <p:sldId id="350" r:id="rId30"/>
    <p:sldId id="366" r:id="rId31"/>
    <p:sldId id="368" r:id="rId32"/>
    <p:sldId id="374" r:id="rId33"/>
    <p:sldId id="351" r:id="rId34"/>
    <p:sldId id="353" r:id="rId35"/>
    <p:sldId id="354" r:id="rId36"/>
    <p:sldId id="308" r:id="rId37"/>
    <p:sldId id="347" r:id="rId38"/>
    <p:sldId id="310" r:id="rId39"/>
    <p:sldId id="311" r:id="rId40"/>
    <p:sldId id="364" r:id="rId41"/>
    <p:sldId id="370" r:id="rId42"/>
    <p:sldId id="363" r:id="rId43"/>
    <p:sldId id="365" r:id="rId44"/>
    <p:sldId id="367" r:id="rId45"/>
    <p:sldId id="312" r:id="rId46"/>
    <p:sldId id="369" r:id="rId47"/>
    <p:sldId id="313" r:id="rId48"/>
    <p:sldId id="375" r:id="rId49"/>
    <p:sldId id="381" r:id="rId50"/>
    <p:sldId id="382" r:id="rId51"/>
    <p:sldId id="383" r:id="rId52"/>
    <p:sldId id="384" r:id="rId53"/>
    <p:sldId id="377" r:id="rId54"/>
    <p:sldId id="371" r:id="rId55"/>
    <p:sldId id="372" r:id="rId56"/>
    <p:sldId id="322" r:id="rId57"/>
    <p:sldId id="385" r:id="rId58"/>
    <p:sldId id="386" r:id="rId59"/>
    <p:sldId id="323" r:id="rId60"/>
    <p:sldId id="356" r:id="rId61"/>
    <p:sldId id="332" r:id="rId62"/>
    <p:sldId id="358" r:id="rId63"/>
    <p:sldId id="355" r:id="rId64"/>
    <p:sldId id="357" r:id="rId65"/>
    <p:sldId id="359" r:id="rId66"/>
    <p:sldId id="362" r:id="rId67"/>
    <p:sldId id="361" r:id="rId68"/>
    <p:sldId id="360" r:id="rId69"/>
    <p:sldId id="373" r:id="rId70"/>
    <p:sldId id="333" r:id="rId71"/>
    <p:sldId id="337" r:id="rId72"/>
    <p:sldId id="338" r:id="rId73"/>
    <p:sldId id="339"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FF0000"/>
    <a:srgbClr val="861F41"/>
    <a:srgbClr val="EBE93F"/>
    <a:srgbClr val="75787B"/>
    <a:srgbClr val="E8772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67674" autoAdjust="0"/>
  </p:normalViewPr>
  <p:slideViewPr>
    <p:cSldViewPr snapToGrid="0">
      <p:cViewPr varScale="1">
        <p:scale>
          <a:sx n="65" d="100"/>
          <a:sy n="65" d="100"/>
        </p:scale>
        <p:origin x="90" y="174"/>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BC72344B-3EBD-469B-B6DF-A602A6ED737C}" type="slidenum">
              <a:rPr lang="en-US" smtClean="0"/>
              <a:t>‹#›</a:t>
            </a:fld>
            <a:endParaRPr lang="en-US"/>
          </a:p>
        </p:txBody>
      </p:sp>
    </p:spTree>
    <p:extLst>
      <p:ext uri="{BB962C8B-B14F-4D97-AF65-F5344CB8AC3E}">
        <p14:creationId xmlns:p14="http://schemas.microsoft.com/office/powerpoint/2010/main" val="32864379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35359"/>
            <a:ext cx="7008778" cy="466434"/>
          </a:xfrm>
          <a:prstGeom prst="rect">
            <a:avLst/>
          </a:prstGeom>
        </p:spPr>
        <p:txBody>
          <a:bodyPr vert="horz" lIns="93172" tIns="46586" rIns="93172" bIns="46586" rtlCol="0"/>
          <a:lstStyle>
            <a:lvl1pPr algn="l">
              <a:defRPr sz="1300">
                <a:latin typeface="Acherus Grotesque Black" panose="02000505000000020004" pitchFamily="2" charset="0"/>
              </a:defRPr>
            </a:lvl1pPr>
          </a:lstStyle>
          <a:p>
            <a:pPr algn="ctr"/>
            <a:r>
              <a:rPr lang="en-US" dirty="0" smtClean="0"/>
              <a:t>Hazardous Chemicals in General Industry</a:t>
            </a:r>
          </a:p>
          <a:p>
            <a:pPr algn="ctr"/>
            <a:r>
              <a:rPr lang="en-US" dirty="0" smtClean="0"/>
              <a:t>Instructional Notes</a:t>
            </a:r>
            <a:endParaRPr lang="en-US" dirty="0"/>
          </a:p>
        </p:txBody>
      </p:sp>
      <p:sp>
        <p:nvSpPr>
          <p:cNvPr id="4" name="Slide Image Placeholder 3"/>
          <p:cNvSpPr>
            <a:spLocks noGrp="1" noRot="1" noChangeAspect="1"/>
          </p:cNvSpPr>
          <p:nvPr>
            <p:ph type="sldImg" idx="2"/>
          </p:nvPr>
        </p:nvSpPr>
        <p:spPr>
          <a:xfrm>
            <a:off x="715963" y="666750"/>
            <a:ext cx="5578475" cy="31384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006716"/>
            <a:ext cx="5608320" cy="4724840"/>
          </a:xfrm>
          <a:prstGeom prst="rect">
            <a:avLst/>
          </a:prstGeom>
        </p:spPr>
        <p:txBody>
          <a:bodyPr vert="horz" lIns="93172" tIns="46586" rIns="93172" bIns="46586"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6309360" y="8829967"/>
            <a:ext cx="699418" cy="466433"/>
          </a:xfrm>
          <a:prstGeom prst="rect">
            <a:avLst/>
          </a:prstGeom>
        </p:spPr>
        <p:txBody>
          <a:bodyPr vert="horz" lIns="93172" tIns="46586" rIns="93172" bIns="46586" rtlCol="0" anchor="b"/>
          <a:lstStyle>
            <a:lvl1pPr algn="r">
              <a:defRPr sz="1300"/>
            </a:lvl1pPr>
          </a:lstStyle>
          <a:p>
            <a:fld id="{5CEA1DF5-A49E-4E70-AED0-4573D9B3F4E3}" type="slidenum">
              <a:rPr lang="en-US" smtClean="0"/>
              <a:t>‹#›</a:t>
            </a:fld>
            <a:endParaRPr lang="en-US"/>
          </a:p>
        </p:txBody>
      </p:sp>
      <p:sp>
        <p:nvSpPr>
          <p:cNvPr id="8" name="Rectangle 7"/>
          <p:cNvSpPr/>
          <p:nvPr/>
        </p:nvSpPr>
        <p:spPr>
          <a:xfrm>
            <a:off x="319461" y="466435"/>
            <a:ext cx="6424722" cy="8363532"/>
          </a:xfrm>
          <a:prstGeom prst="rect">
            <a:avLst/>
          </a:prstGeom>
          <a:noFill/>
          <a:ln w="28575">
            <a:solidFill>
              <a:srgbClr val="861F41"/>
            </a:solidFill>
          </a:ln>
        </p:spPr>
        <p:style>
          <a:lnRef idx="2">
            <a:schemeClr val="accent1">
              <a:shade val="50000"/>
            </a:schemeClr>
          </a:lnRef>
          <a:fillRef idx="1">
            <a:schemeClr val="accent1"/>
          </a:fillRef>
          <a:effectRef idx="0">
            <a:schemeClr val="accent1"/>
          </a:effectRef>
          <a:fontRef idx="minor">
            <a:schemeClr val="lt1"/>
          </a:fontRef>
        </p:style>
        <p:txBody>
          <a:bodyPr lIns="93172" tIns="46586" rIns="93172" bIns="46586" spcCol="0" rtlCol="0" anchor="ctr"/>
          <a:lstStyle/>
          <a:p>
            <a:pPr algn="ctr"/>
            <a:endParaRPr lang="en-US"/>
          </a:p>
        </p:txBody>
      </p:sp>
    </p:spTree>
    <p:extLst>
      <p:ext uri="{BB962C8B-B14F-4D97-AF65-F5344CB8AC3E}">
        <p14:creationId xmlns:p14="http://schemas.microsoft.com/office/powerpoint/2010/main" val="13532988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50" kern="1200">
        <a:solidFill>
          <a:schemeClr val="tx1"/>
        </a:solidFill>
        <a:latin typeface="Arial Narrow" panose="020B0606020202030204" pitchFamily="34" charset="0"/>
        <a:ea typeface="+mn-ea"/>
        <a:cs typeface="Times New Roman" panose="02020603050405020304" pitchFamily="18" charset="0"/>
      </a:defRPr>
    </a:lvl1pPr>
    <a:lvl2pPr marL="457200" algn="l" defTabSz="914400" rtl="0" eaLnBrk="1" latinLnBrk="0" hangingPunct="1">
      <a:defRPr sz="1050" kern="1200">
        <a:solidFill>
          <a:schemeClr val="tx1"/>
        </a:solidFill>
        <a:latin typeface="Arial Narrow" panose="020B0606020202030204" pitchFamily="34" charset="0"/>
        <a:ea typeface="+mn-ea"/>
        <a:cs typeface="Times New Roman" panose="02020603050405020304" pitchFamily="18" charset="0"/>
      </a:defRPr>
    </a:lvl2pPr>
    <a:lvl3pPr marL="914400" algn="l" defTabSz="914400" rtl="0" eaLnBrk="1" latinLnBrk="0" hangingPunct="1">
      <a:defRPr sz="1050" kern="1200">
        <a:solidFill>
          <a:schemeClr val="tx1"/>
        </a:solidFill>
        <a:latin typeface="Arial Narrow" panose="020B0606020202030204" pitchFamily="34" charset="0"/>
        <a:ea typeface="+mn-ea"/>
        <a:cs typeface="Times New Roman" panose="02020603050405020304" pitchFamily="18" charset="0"/>
      </a:defRPr>
    </a:lvl3pPr>
    <a:lvl4pPr marL="1371600" algn="l" defTabSz="914400" rtl="0" eaLnBrk="1" latinLnBrk="0" hangingPunct="1">
      <a:defRPr sz="1050" kern="1200">
        <a:solidFill>
          <a:schemeClr val="tx1"/>
        </a:solidFill>
        <a:latin typeface="Arial Narrow" panose="020B0606020202030204" pitchFamily="34" charset="0"/>
        <a:ea typeface="+mn-ea"/>
        <a:cs typeface="Times New Roman" panose="02020603050405020304" pitchFamily="18" charset="0"/>
      </a:defRPr>
    </a:lvl4pPr>
    <a:lvl5pPr marL="1828800" algn="l" defTabSz="914400" rtl="0" eaLnBrk="1" latinLnBrk="0" hangingPunct="1">
      <a:defRPr sz="1050" kern="1200">
        <a:solidFill>
          <a:schemeClr val="tx1"/>
        </a:solidFill>
        <a:latin typeface="Arial Narrow" panose="020B060602020203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10758#1926.502(i)(1)"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osha.gov/pls/oshaweb/owadisp.show_document?p_table=STANDARDS&amp;p_id=10758"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FALL</a:t>
            </a:r>
            <a:r>
              <a:rPr lang="en-US" sz="1100" b="1" baseline="0" dirty="0" smtClean="0"/>
              <a:t> PROTECTION </a:t>
            </a:r>
            <a:r>
              <a:rPr lang="en-US" sz="1100" b="1" dirty="0" smtClean="0"/>
              <a:t>IN </a:t>
            </a:r>
            <a:r>
              <a:rPr lang="en-US" sz="1100" b="1" dirty="0"/>
              <a:t>GENERAL INDUSTRY</a:t>
            </a:r>
            <a:br>
              <a:rPr lang="en-US" sz="1100" b="1" dirty="0"/>
            </a:br>
            <a:r>
              <a:rPr lang="en-US" sz="1100" b="1" u="sng" dirty="0"/>
              <a:t>INTRODUCTION</a:t>
            </a:r>
          </a:p>
          <a:p>
            <a:pPr lvl="1"/>
            <a:r>
              <a:rPr lang="en-US" sz="1100" dirty="0"/>
              <a:t>Instructor name(s) / background</a:t>
            </a:r>
            <a:br>
              <a:rPr lang="en-US" sz="1100" dirty="0"/>
            </a:br>
            <a:endParaRPr lang="en-US" sz="1100" dirty="0"/>
          </a:p>
          <a:p>
            <a:pPr lvl="1"/>
            <a:r>
              <a:rPr lang="en-US" sz="1100" dirty="0"/>
              <a:t>Class Housekeeping Notes</a:t>
            </a:r>
          </a:p>
          <a:p>
            <a:pPr marL="640556" lvl="1" indent="-174697">
              <a:buFont typeface="Arial" panose="020B0604020202020204" pitchFamily="34" charset="0"/>
              <a:buChar char="•"/>
            </a:pPr>
            <a:r>
              <a:rPr lang="en-US" sz="1100" dirty="0"/>
              <a:t>Emergency Exits / Emergency Procedures</a:t>
            </a:r>
          </a:p>
          <a:p>
            <a:pPr marL="640556" lvl="1" indent="-174697">
              <a:buFont typeface="Arial" panose="020B0604020202020204" pitchFamily="34" charset="0"/>
              <a:buChar char="•"/>
            </a:pPr>
            <a:r>
              <a:rPr lang="en-US" sz="1100" dirty="0"/>
              <a:t>Smoking / Tobacco Use</a:t>
            </a:r>
          </a:p>
          <a:p>
            <a:pPr marL="640556" lvl="1" indent="-174697">
              <a:buFont typeface="Arial" panose="020B0604020202020204" pitchFamily="34" charset="0"/>
              <a:buChar char="•"/>
            </a:pPr>
            <a:r>
              <a:rPr lang="en-US" sz="1100" dirty="0"/>
              <a:t>Mobile Device Use</a:t>
            </a:r>
          </a:p>
          <a:p>
            <a:pPr marL="640556" lvl="1" indent="-174697">
              <a:buFont typeface="Arial" panose="020B0604020202020204" pitchFamily="34" charset="0"/>
              <a:buChar char="•"/>
            </a:pPr>
            <a:r>
              <a:rPr lang="en-US" sz="1100" dirty="0"/>
              <a:t>Restroom Location</a:t>
            </a:r>
          </a:p>
          <a:p>
            <a:pPr marL="640556" lvl="1" indent="-174697">
              <a:buFont typeface="Arial" panose="020B0604020202020204" pitchFamily="34" charset="0"/>
              <a:buChar char="•"/>
            </a:pPr>
            <a:r>
              <a:rPr lang="en-US" sz="1100" dirty="0"/>
              <a:t>Refreshments</a:t>
            </a:r>
          </a:p>
          <a:p>
            <a:pPr marL="640556" lvl="1" indent="-174697">
              <a:buFont typeface="Arial" panose="020B0604020202020204" pitchFamily="34" charset="0"/>
              <a:buChar char="•"/>
            </a:pPr>
            <a:r>
              <a:rPr lang="en-US" sz="1100" dirty="0"/>
              <a:t>Accessibility</a:t>
            </a:r>
          </a:p>
          <a:p>
            <a:pPr marL="640556" lvl="1" indent="-174697">
              <a:buFont typeface="Arial" panose="020B0604020202020204" pitchFamily="34" charset="0"/>
              <a:buChar char="•"/>
            </a:pPr>
            <a:r>
              <a:rPr lang="en-US" sz="1100" dirty="0"/>
              <a:t>Respect &amp; Equity</a:t>
            </a:r>
            <a:endParaRPr lang="en-US" dirty="0"/>
          </a:p>
        </p:txBody>
      </p:sp>
    </p:spTree>
    <p:extLst>
      <p:ext uri="{BB962C8B-B14F-4D97-AF65-F5344CB8AC3E}">
        <p14:creationId xmlns:p14="http://schemas.microsoft.com/office/powerpoint/2010/main" val="2385033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b="1" u="sng" dirty="0" smtClean="0"/>
              <a:t>WHAT RIGHTS DO YOU HAVE UNDER OSHA?</a:t>
            </a:r>
          </a:p>
          <a:p>
            <a:endParaRPr lang="en-US" b="1" u="sng" dirty="0" smtClean="0"/>
          </a:p>
          <a:p>
            <a:r>
              <a:rPr lang="en-US" sz="1100" dirty="0"/>
              <a:t>Review slide content.  This is a general list of employee rights as outlined by OSHA.</a:t>
            </a:r>
          </a:p>
          <a:p>
            <a:r>
              <a:rPr lang="en-US" sz="1100" dirty="0"/>
              <a:t> </a:t>
            </a:r>
          </a:p>
          <a:p>
            <a:r>
              <a:rPr lang="en-US" sz="1100" dirty="0" smtClean="0"/>
              <a:t>There </a:t>
            </a:r>
            <a:r>
              <a:rPr lang="en-US" sz="1100" dirty="0"/>
              <a:t>are some basic elements to knowing and using these rights that will be covered in this program, including:</a:t>
            </a:r>
          </a:p>
          <a:p>
            <a:pPr marL="174697" indent="-174697">
              <a:buFont typeface="Arial" panose="020B0604020202020204" pitchFamily="34" charset="0"/>
              <a:buChar char="•"/>
            </a:pPr>
            <a:r>
              <a:rPr lang="en-US" sz="1100" dirty="0"/>
              <a:t>Your right to </a:t>
            </a:r>
            <a:r>
              <a:rPr lang="en-US" sz="1100" dirty="0" smtClean="0"/>
              <a:t>a safe and healthful workplace;</a:t>
            </a:r>
            <a:endParaRPr lang="en-US" sz="1100" dirty="0"/>
          </a:p>
          <a:p>
            <a:pPr marL="174697" indent="-174697">
              <a:buFont typeface="Arial" panose="020B0604020202020204" pitchFamily="34" charset="0"/>
              <a:buChar char="•"/>
            </a:pPr>
            <a:r>
              <a:rPr lang="en-US" sz="1100" dirty="0"/>
              <a:t>Your right to file a complaint with OSHA;</a:t>
            </a:r>
          </a:p>
          <a:p>
            <a:pPr marL="174697" indent="-174697">
              <a:buFont typeface="Arial" panose="020B0604020202020204" pitchFamily="34" charset="0"/>
              <a:buChar char="•"/>
            </a:pPr>
            <a:r>
              <a:rPr lang="en-US" sz="1100" dirty="0"/>
              <a:t>Your right to be free from retaliation for exercising your rights;</a:t>
            </a:r>
          </a:p>
          <a:p>
            <a:pPr marL="174697" indent="-174697">
              <a:buFont typeface="Arial" panose="020B0604020202020204" pitchFamily="34" charset="0"/>
              <a:buChar char="•"/>
            </a:pPr>
            <a:r>
              <a:rPr lang="en-US" sz="1100" dirty="0"/>
              <a:t>A limited right to refuse work because of hazardous conditions; and</a:t>
            </a:r>
          </a:p>
          <a:p>
            <a:pPr marL="174697" indent="-174697">
              <a:buFont typeface="Arial" panose="020B0604020202020204" pitchFamily="34" charset="0"/>
              <a:buChar char="•"/>
            </a:pPr>
            <a:r>
              <a:rPr lang="en-US" sz="1100" dirty="0"/>
              <a:t>A knowledge of what your employer is responsible for.</a:t>
            </a:r>
            <a:endParaRPr lang="en-US" b="1" u="sng" dirty="0"/>
          </a:p>
        </p:txBody>
      </p:sp>
    </p:spTree>
    <p:extLst>
      <p:ext uri="{BB962C8B-B14F-4D97-AF65-F5344CB8AC3E}">
        <p14:creationId xmlns:p14="http://schemas.microsoft.com/office/powerpoint/2010/main" val="126952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sz="1100" b="1" u="sng" dirty="0" smtClean="0"/>
              <a:t>ACTIVITY </a:t>
            </a:r>
            <a:r>
              <a:rPr lang="en-US" sz="1100" b="1" u="sng" dirty="0"/>
              <a:t>TWO</a:t>
            </a:r>
          </a:p>
          <a:p>
            <a:endParaRPr lang="en-US" sz="1100" dirty="0"/>
          </a:p>
          <a:p>
            <a:r>
              <a:rPr lang="en-US" sz="1100" b="1" dirty="0"/>
              <a:t>Purpose: </a:t>
            </a:r>
          </a:p>
          <a:p>
            <a:pPr marL="174697" indent="-174697">
              <a:buFont typeface="Arial" panose="020B0604020202020204" pitchFamily="34" charset="0"/>
              <a:buChar char="•"/>
            </a:pPr>
            <a:r>
              <a:rPr lang="en-US" sz="1100" dirty="0"/>
              <a:t>Correlate safety to </a:t>
            </a:r>
            <a:r>
              <a:rPr lang="en-US" sz="1100" dirty="0" smtClean="0"/>
              <a:t>common </a:t>
            </a:r>
            <a:r>
              <a:rPr lang="en-US" sz="1100" dirty="0"/>
              <a:t>tasks;</a:t>
            </a:r>
          </a:p>
          <a:p>
            <a:pPr marL="174697" indent="-174697">
              <a:buFont typeface="Arial" panose="020B0604020202020204" pitchFamily="34" charset="0"/>
              <a:buChar char="•"/>
            </a:pPr>
            <a:r>
              <a:rPr lang="en-US" sz="1100" dirty="0"/>
              <a:t>Knowledge check of section one; can students demonstrate appropriate decisions based on circumstances they encounter;</a:t>
            </a:r>
          </a:p>
          <a:p>
            <a:endParaRPr lang="en-US" sz="1100" b="1" dirty="0" smtClean="0"/>
          </a:p>
          <a:p>
            <a:r>
              <a:rPr lang="en-US" sz="1100" b="1" dirty="0" smtClean="0"/>
              <a:t>Activity</a:t>
            </a:r>
            <a:r>
              <a:rPr lang="en-US" sz="1100" b="1" dirty="0"/>
              <a:t>:</a:t>
            </a:r>
          </a:p>
          <a:p>
            <a:pPr lvl="0"/>
            <a:r>
              <a:rPr lang="en-US" sz="1100" dirty="0"/>
              <a:t>Break into small groups and have </a:t>
            </a:r>
            <a:r>
              <a:rPr lang="en-US" sz="1100" dirty="0" smtClean="0"/>
              <a:t>participants discuss and report out to the class.</a:t>
            </a:r>
          </a:p>
          <a:p>
            <a:pPr lvl="0"/>
            <a:r>
              <a:rPr lang="en-US" sz="1100" dirty="0"/>
              <a:t>Provide at least one of the following scenario-driven prompts:</a:t>
            </a:r>
          </a:p>
          <a:p>
            <a:pPr marL="628650" lvl="1" indent="-171450">
              <a:buFont typeface="Arial Narrow" panose="020B0606020202030204" pitchFamily="34" charset="0"/>
              <a:buChar char="─"/>
            </a:pPr>
            <a:r>
              <a:rPr lang="en-US" sz="1100" i="1" dirty="0" smtClean="0"/>
              <a:t>Photo: </a:t>
            </a:r>
            <a:r>
              <a:rPr lang="en-US" sz="1100" i="0" dirty="0" smtClean="0"/>
              <a:t> Workers</a:t>
            </a:r>
            <a:r>
              <a:rPr lang="en-US" sz="1100" i="0" baseline="0" dirty="0" smtClean="0"/>
              <a:t> on scaffolding with no top rail, workers on ladder with two points of contact.</a:t>
            </a:r>
            <a:endParaRPr lang="en-US" sz="1100" i="1" dirty="0" smtClean="0"/>
          </a:p>
          <a:p>
            <a:pPr marL="628650" lvl="1" indent="-171450">
              <a:buFont typeface="Arial Narrow" panose="020B0606020202030204" pitchFamily="34" charset="0"/>
              <a:buChar char="─"/>
            </a:pPr>
            <a:r>
              <a:rPr lang="en-US" sz="1100" dirty="0" smtClean="0"/>
              <a:t>There is a large chunk of concrete missing from a step in the stairwell</a:t>
            </a:r>
          </a:p>
          <a:p>
            <a:pPr marL="628650" lvl="1" indent="-171450">
              <a:buFont typeface="Arial Narrow" panose="020B0606020202030204" pitchFamily="34" charset="0"/>
              <a:buChar char="─"/>
            </a:pPr>
            <a:r>
              <a:rPr lang="en-US" sz="1100" dirty="0" smtClean="0"/>
              <a:t>A</a:t>
            </a:r>
            <a:r>
              <a:rPr lang="en-US" sz="1100" baseline="0" dirty="0" smtClean="0"/>
              <a:t> tractor or equipment step is damaged</a:t>
            </a:r>
          </a:p>
          <a:p>
            <a:pPr marL="628650" lvl="1" indent="-171450">
              <a:buFont typeface="Arial Narrow" panose="020B0606020202030204" pitchFamily="34" charset="0"/>
              <a:buChar char="─"/>
            </a:pPr>
            <a:r>
              <a:rPr lang="en-US" sz="1100" baseline="0" dirty="0" smtClean="0"/>
              <a:t>The loading dock railings are damaged</a:t>
            </a:r>
          </a:p>
          <a:p>
            <a:pPr marL="628650" lvl="1" indent="-171450">
              <a:buFont typeface="Arial Narrow" panose="020B0606020202030204" pitchFamily="34" charset="0"/>
              <a:buChar char="─"/>
            </a:pPr>
            <a:r>
              <a:rPr lang="en-US" sz="1100" baseline="0" dirty="0" smtClean="0"/>
              <a:t>A worker is climbing warehouse racks to reach product</a:t>
            </a:r>
            <a:endParaRPr lang="en-US" sz="1100" dirty="0" smtClean="0"/>
          </a:p>
          <a:p>
            <a:pPr marL="171450" lvl="0" indent="-171450">
              <a:buFont typeface="Arial" panose="020B0604020202020204" pitchFamily="34" charset="0"/>
              <a:buChar char="•"/>
            </a:pPr>
            <a:r>
              <a:rPr lang="en-US" sz="1100" dirty="0" smtClean="0"/>
              <a:t>If you’re the worker, what do you do when confronted with this situation?</a:t>
            </a:r>
          </a:p>
          <a:p>
            <a:pPr marL="171450" lvl="0" indent="-171450">
              <a:buFont typeface="Arial" panose="020B0604020202020204" pitchFamily="34" charset="0"/>
              <a:buChar char="•"/>
            </a:pPr>
            <a:r>
              <a:rPr lang="en-US" sz="1100" dirty="0" smtClean="0"/>
              <a:t>If you’re the supervisor, what do you do when your employee approaches you with this?</a:t>
            </a:r>
          </a:p>
          <a:p>
            <a:pPr marL="171450" lvl="0" indent="-171450">
              <a:buFont typeface="Arial" panose="020B0604020202020204" pitchFamily="34" charset="0"/>
              <a:buChar char="•"/>
            </a:pPr>
            <a:r>
              <a:rPr lang="en-US" sz="1100" dirty="0" smtClean="0"/>
              <a:t>What are your expectations from your employer?</a:t>
            </a:r>
            <a:endParaRPr lang="en-US" sz="1100" dirty="0"/>
          </a:p>
          <a:p>
            <a:endParaRPr lang="en-US" sz="1100" b="1" dirty="0" smtClean="0"/>
          </a:p>
          <a:p>
            <a:r>
              <a:rPr lang="en-US" sz="1100" b="1" dirty="0" smtClean="0"/>
              <a:t>Expected </a:t>
            </a:r>
            <a:r>
              <a:rPr lang="en-US" sz="1100" b="1" dirty="0"/>
              <a:t>Response(s):</a:t>
            </a:r>
          </a:p>
          <a:p>
            <a:r>
              <a:rPr lang="en-US" sz="1100" dirty="0"/>
              <a:t>Students should verbalize:</a:t>
            </a:r>
          </a:p>
          <a:p>
            <a:pPr marL="174697" indent="-174697">
              <a:buFont typeface="Arial" panose="020B0604020202020204" pitchFamily="34" charset="0"/>
              <a:buChar char="•"/>
            </a:pPr>
            <a:r>
              <a:rPr lang="en-US" sz="1100" dirty="0"/>
              <a:t>Safety concerns should be brought to the attention of their employer (supervisor) first;</a:t>
            </a:r>
          </a:p>
          <a:p>
            <a:pPr marL="174697" indent="-174697">
              <a:buFont typeface="Arial" panose="020B0604020202020204" pitchFamily="34" charset="0"/>
              <a:buChar char="•"/>
            </a:pPr>
            <a:r>
              <a:rPr lang="en-US" sz="1100" dirty="0"/>
              <a:t>Notify OSHA if you believe there is a serious hazard or your employer is not following OSHA standards;</a:t>
            </a:r>
          </a:p>
          <a:p>
            <a:pPr marL="174697" indent="-174697">
              <a:buFont typeface="Arial" panose="020B0604020202020204" pitchFamily="34" charset="0"/>
              <a:buChar char="•"/>
            </a:pPr>
            <a:r>
              <a:rPr lang="en-US" sz="1100" dirty="0"/>
              <a:t>Exercise your limited right to refuse work as a last resort.</a:t>
            </a:r>
            <a:endParaRPr lang="en-US" dirty="0"/>
          </a:p>
        </p:txBody>
      </p:sp>
    </p:spTree>
    <p:extLst>
      <p:ext uri="{BB962C8B-B14F-4D97-AF65-F5344CB8AC3E}">
        <p14:creationId xmlns:p14="http://schemas.microsoft.com/office/powerpoint/2010/main" val="314731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sz="1100" b="1" u="sng" dirty="0"/>
              <a:t>FILE A COMPLAINT WITH OSHA</a:t>
            </a:r>
          </a:p>
          <a:p>
            <a:r>
              <a:rPr lang="en-US" sz="1000" dirty="0" smtClean="0"/>
              <a:t>Review </a:t>
            </a:r>
            <a:r>
              <a:rPr lang="en-US" sz="1000" dirty="0"/>
              <a:t>slide content</a:t>
            </a:r>
            <a:r>
              <a:rPr lang="en-US" sz="1000" dirty="0" smtClean="0"/>
              <a:t>.</a:t>
            </a:r>
          </a:p>
          <a:p>
            <a:endParaRPr lang="en-US" sz="1000" b="0" i="0" kern="1200" dirty="0" smtClean="0">
              <a:solidFill>
                <a:schemeClr val="tx1"/>
              </a:solidFill>
              <a:effectLst/>
            </a:endParaRPr>
          </a:p>
          <a:p>
            <a:r>
              <a:rPr lang="en-US" sz="1000" b="0" i="0" kern="1200" dirty="0" smtClean="0">
                <a:solidFill>
                  <a:schemeClr val="tx1"/>
                </a:solidFill>
                <a:effectLst/>
              </a:rPr>
              <a:t>The </a:t>
            </a:r>
            <a:r>
              <a:rPr lang="en-US" sz="1000" b="0" i="1" kern="1200" dirty="0" smtClean="0">
                <a:solidFill>
                  <a:schemeClr val="tx1"/>
                </a:solidFill>
                <a:effectLst/>
              </a:rPr>
              <a:t>Occupational Safety and Health Act of 1970</a:t>
            </a:r>
            <a:r>
              <a:rPr lang="en-US" sz="1000" b="0" i="0" kern="1200" dirty="0" smtClean="0">
                <a:solidFill>
                  <a:schemeClr val="tx1"/>
                </a:solidFill>
                <a:effectLst/>
              </a:rPr>
              <a:t> gives employees and their representatives the right to file a complaint and request an OSHA inspection of their workplace if they believe there is a serious hazard or their employer is not following OSHA standards. Workers do not have to know whether a specific OSHA standard has been violated in order to file a complaint. </a:t>
            </a:r>
            <a:r>
              <a:rPr lang="en-US" sz="1000" b="1" i="0" kern="1200" dirty="0" smtClean="0">
                <a:solidFill>
                  <a:schemeClr val="tx1"/>
                </a:solidFill>
                <a:effectLst/>
              </a:rPr>
              <a:t>The complaint should be filed as soon as possible after noticing the hazard or lack of compliance because OSHA citations may only be issued for violations that currently exist or existed in the past 6 months. </a:t>
            </a:r>
            <a:r>
              <a:rPr lang="en-US" sz="1000" b="0" i="0" kern="1200" dirty="0" smtClean="0">
                <a:solidFill>
                  <a:schemeClr val="tx1"/>
                </a:solidFill>
                <a:effectLst/>
              </a:rPr>
              <a:t>Written complaints that are signed by a worker or representative and submitted to the closest OSHA Area Office are more likely to result in onsite OSHA inspections. Please include your name, address and telephone number so we can contact you to follow up. </a:t>
            </a:r>
            <a:r>
              <a:rPr lang="en-US" altLang="en-US" sz="1000" dirty="0" smtClean="0"/>
              <a:t>Workers may request that their name not be revealed to the employer.  If a worker files a complaint, they have the right to find out OSHA’s action on the complaint and request a review if an inspection is not made.</a:t>
            </a:r>
            <a:r>
              <a:rPr lang="en-US" altLang="en-US" sz="1000" baseline="0" dirty="0" smtClean="0"/>
              <a:t> </a:t>
            </a:r>
          </a:p>
          <a:p>
            <a:endParaRPr lang="en-US" sz="1000" baseline="0" dirty="0" smtClean="0"/>
          </a:p>
          <a:p>
            <a:r>
              <a:rPr lang="en-US" sz="1000" b="0" i="0" kern="1200" dirty="0" smtClean="0">
                <a:solidFill>
                  <a:schemeClr val="tx1"/>
                </a:solidFill>
                <a:effectLst/>
              </a:rPr>
              <a:t>Complaints received from workers in OSHA-approved state plan states will be forwarded to the appropriate state plan for response.</a:t>
            </a:r>
            <a:endParaRPr lang="en-US" sz="1000" dirty="0"/>
          </a:p>
          <a:p>
            <a:endParaRPr lang="en-US" sz="1000" b="1" dirty="0"/>
          </a:p>
          <a:p>
            <a:r>
              <a:rPr lang="en-US" sz="1000" b="1" dirty="0"/>
              <a:t>Interaction with Class:</a:t>
            </a:r>
            <a:endParaRPr lang="en-US" sz="1000" dirty="0"/>
          </a:p>
          <a:p>
            <a:r>
              <a:rPr lang="en-US" sz="1000" dirty="0"/>
              <a:t>When is it appropriate to file a complaint with OSHA?</a:t>
            </a:r>
          </a:p>
          <a:p>
            <a:pPr lvl="0"/>
            <a:r>
              <a:rPr lang="en-US" sz="1000" i="1" dirty="0"/>
              <a:t>If you believe there is a serious hazard or their employer is not following OSHA standards. You do not have to know whether a specific OSHA standard has been violated in order to file a complaint. Complaints should be filed as soon as possible because OSHA citations may only be issued for violations that currently exist or existed in the past 6 months</a:t>
            </a:r>
          </a:p>
          <a:p>
            <a:endParaRPr lang="en-US" sz="1000" dirty="0"/>
          </a:p>
          <a:p>
            <a:r>
              <a:rPr lang="en-US" sz="1000" dirty="0"/>
              <a:t>So how do you file a complaint with OSHA or your state office?</a:t>
            </a:r>
          </a:p>
          <a:p>
            <a:pPr marL="171450" lvl="0" indent="-171450">
              <a:buFont typeface="Arial" panose="020B0604020202020204" pitchFamily="34" charset="0"/>
              <a:buChar char="•"/>
            </a:pPr>
            <a:r>
              <a:rPr lang="en-US" sz="1000" i="1" dirty="0"/>
              <a:t>Online through </a:t>
            </a:r>
            <a:r>
              <a:rPr lang="en-US" sz="1000" i="1" u="sng" dirty="0">
                <a:hlinkClick r:id="rId3"/>
              </a:rPr>
              <a:t>www.osha.gov</a:t>
            </a:r>
            <a:r>
              <a:rPr lang="en-US" sz="1000" i="1" dirty="0"/>
              <a:t>  (or your state office, if you’re in a state plan state).</a:t>
            </a:r>
          </a:p>
          <a:p>
            <a:pPr marL="171450" lvl="0" indent="-171450">
              <a:buFont typeface="Arial" panose="020B0604020202020204" pitchFamily="34" charset="0"/>
              <a:buChar char="•"/>
            </a:pPr>
            <a:r>
              <a:rPr lang="en-US" sz="1000" i="1" dirty="0"/>
              <a:t>By telephone. If there is an emergency or a hazard is immediately life-threatening, call 1-800-321-OSHA.</a:t>
            </a:r>
          </a:p>
          <a:p>
            <a:pPr marL="171450" indent="-171450">
              <a:buFont typeface="Arial" panose="020B0604020202020204" pitchFamily="34" charset="0"/>
              <a:buChar char="•"/>
            </a:pPr>
            <a:r>
              <a:rPr lang="en-US" sz="1000" i="1" dirty="0"/>
              <a:t>Complaints </a:t>
            </a:r>
            <a:r>
              <a:rPr lang="en-US" sz="1000" i="1" dirty="0" smtClean="0"/>
              <a:t>can </a:t>
            </a:r>
            <a:r>
              <a:rPr lang="en-US" sz="1000" i="1" dirty="0"/>
              <a:t>be filed by </a:t>
            </a:r>
            <a:r>
              <a:rPr lang="en-US" sz="1000" i="1" dirty="0" smtClean="0"/>
              <a:t>Fax</a:t>
            </a:r>
            <a:r>
              <a:rPr lang="en-US" sz="1000" i="1" baseline="0" dirty="0" smtClean="0"/>
              <a:t> or Mail</a:t>
            </a:r>
            <a:endParaRPr lang="en-US" sz="1000" i="1" dirty="0" smtClean="0"/>
          </a:p>
          <a:p>
            <a:pPr marL="171450" indent="-171450">
              <a:buFont typeface="Arial" panose="020B0604020202020204" pitchFamily="34" charset="0"/>
              <a:buChar char="•"/>
            </a:pPr>
            <a:r>
              <a:rPr lang="en-US" sz="1000" i="1" dirty="0" smtClean="0"/>
              <a:t>Complaints can be filed in-person</a:t>
            </a:r>
            <a:r>
              <a:rPr lang="en-US" sz="1000" i="1" baseline="0" dirty="0" smtClean="0"/>
              <a:t> at any Area or Regional office.</a:t>
            </a:r>
            <a:endParaRPr lang="en-US" sz="1000" i="1" dirty="0"/>
          </a:p>
        </p:txBody>
      </p:sp>
    </p:spTree>
    <p:extLst>
      <p:ext uri="{BB962C8B-B14F-4D97-AF65-F5344CB8AC3E}">
        <p14:creationId xmlns:p14="http://schemas.microsoft.com/office/powerpoint/2010/main" val="25058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675" y="4006850"/>
            <a:ext cx="5607050" cy="4724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smtClean="0">
                <a:solidFill>
                  <a:schemeClr val="tx1"/>
                </a:solidFill>
                <a:effectLst/>
                <a:latin typeface="Arial Narrow" panose="020B0606020202030204" pitchFamily="34" charset="0"/>
                <a:ea typeface="+mn-ea"/>
                <a:cs typeface="Times New Roman" panose="02020603050405020304" pitchFamily="18" charset="0"/>
              </a:rPr>
              <a:t>OSHA WHISTLEBLOWERS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Arial Narrow" panose="020B0606020202030204" pitchFamily="34" charset="0"/>
                <a:ea typeface="+mn-ea"/>
                <a:cs typeface="Times New Roman" panose="02020603050405020304" pitchFamily="18" charset="0"/>
              </a:rPr>
              <a:t/>
            </a:r>
            <a:br>
              <a:rPr lang="en-US" sz="1100" kern="1200" dirty="0" smtClean="0">
                <a:solidFill>
                  <a:schemeClr val="tx1"/>
                </a:solidFill>
                <a:effectLst/>
                <a:latin typeface="Arial Narrow" panose="020B0606020202030204" pitchFamily="34" charset="0"/>
                <a:ea typeface="+mn-ea"/>
                <a:cs typeface="Times New Roman" panose="02020603050405020304" pitchFamily="18" charset="0"/>
              </a:rPr>
            </a:br>
            <a:r>
              <a:rPr lang="en-US" sz="1100" kern="1200" dirty="0" smtClean="0">
                <a:solidFill>
                  <a:schemeClr val="tx1"/>
                </a:solidFill>
                <a:effectLst/>
                <a:latin typeface="Arial Narrow" panose="020B0606020202030204" pitchFamily="34" charset="0"/>
                <a:ea typeface="+mn-ea"/>
                <a:cs typeface="Times New Roman" panose="02020603050405020304" pitchFamily="18" charset="0"/>
              </a:rPr>
              <a:t>Review slide content.</a:t>
            </a:r>
          </a:p>
          <a:p>
            <a:endParaRPr lang="en-US" sz="1100" kern="1200" dirty="0" smtClean="0">
              <a:solidFill>
                <a:schemeClr val="tx1"/>
              </a:solidFill>
              <a:effectLst/>
              <a:latin typeface="Arial Narrow" panose="020B0606020202030204" pitchFamily="34" charset="0"/>
              <a:ea typeface="+mn-ea"/>
              <a:cs typeface="+mn-cs"/>
            </a:endParaRPr>
          </a:p>
          <a:p>
            <a:r>
              <a:rPr lang="en-US" sz="1100" kern="1200" dirty="0" smtClean="0">
                <a:solidFill>
                  <a:schemeClr val="tx1"/>
                </a:solidFill>
                <a:effectLst/>
                <a:latin typeface="Arial Narrow" panose="020B0606020202030204" pitchFamily="34" charset="0"/>
                <a:ea typeface="+mn-ea"/>
                <a:cs typeface="+mn-cs"/>
              </a:rPr>
              <a:t>OSHA provides significant whistleblower protection for you.  Your employer cannot take “adverse action” against you because you exercise any of your rights guaranteed to you by the OSH Act.  Even in state-plan states, federal OSHA has jurisdiction over retaliation for whistleblower acts.  You may also have protection under additional laws at the state level if you are in a state-plan state.</a:t>
            </a:r>
          </a:p>
          <a:p>
            <a:endParaRPr lang="en-US" sz="1100" kern="1200" dirty="0" smtClean="0">
              <a:solidFill>
                <a:schemeClr val="tx1"/>
              </a:solidFill>
              <a:effectLst/>
              <a:latin typeface="Arial Narrow" panose="020B0606020202030204" pitchFamily="34" charset="0"/>
              <a:ea typeface="+mn-ea"/>
              <a:cs typeface="+mn-cs"/>
            </a:endParaRPr>
          </a:p>
          <a:p>
            <a:r>
              <a:rPr lang="en-US" sz="1100" kern="1200" dirty="0" smtClean="0">
                <a:solidFill>
                  <a:schemeClr val="tx1"/>
                </a:solidFill>
                <a:effectLst/>
                <a:latin typeface="Arial Narrow" panose="020B0606020202030204" pitchFamily="34" charset="0"/>
                <a:ea typeface="+mn-ea"/>
                <a:cs typeface="+mn-cs"/>
              </a:rPr>
              <a:t>Adverse</a:t>
            </a:r>
            <a:r>
              <a:rPr lang="en-US" sz="1100" kern="1200" baseline="0" dirty="0" smtClean="0">
                <a:solidFill>
                  <a:schemeClr val="tx1"/>
                </a:solidFill>
                <a:effectLst/>
                <a:latin typeface="Arial Narrow" panose="020B0606020202030204" pitchFamily="34" charset="0"/>
                <a:ea typeface="+mn-ea"/>
                <a:cs typeface="+mn-cs"/>
              </a:rPr>
              <a:t> actions are things like firing / laying off, demoting, intimidating, denying benefits, failing to hire/rehire, denying overtime, making threats, reducing pay/hours, blacklisting, denying a promotion, disciplining, or reassigning an employee.</a:t>
            </a:r>
          </a:p>
          <a:p>
            <a:endParaRPr lang="en-US" sz="1100" kern="1200" baseline="0" dirty="0" smtClean="0">
              <a:solidFill>
                <a:schemeClr val="tx1"/>
              </a:solidFill>
              <a:effectLst/>
              <a:latin typeface="Arial Narrow" panose="020B0606020202030204" pitchFamily="34" charset="0"/>
              <a:ea typeface="+mn-ea"/>
              <a:cs typeface="+mn-cs"/>
            </a:endParaRPr>
          </a:p>
          <a:p>
            <a:r>
              <a:rPr lang="en-US" sz="1100" kern="1200" baseline="0" dirty="0" smtClean="0">
                <a:solidFill>
                  <a:schemeClr val="tx1"/>
                </a:solidFill>
                <a:effectLst/>
                <a:latin typeface="Arial Narrow" panose="020B0606020202030204" pitchFamily="34" charset="0"/>
                <a:ea typeface="+mn-ea"/>
                <a:cs typeface="+mn-cs"/>
              </a:rPr>
              <a:t>You must complain to OSHA within 30 days of the alleged reprisal to exercise your whistleblower protection.</a:t>
            </a: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807789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LIMITED RIGHT TO REFUSE WORK</a:t>
            </a:r>
          </a:p>
          <a:p>
            <a:endParaRPr lang="en-US" sz="1100" dirty="0"/>
          </a:p>
          <a:p>
            <a:r>
              <a:rPr lang="en-US" sz="1100" dirty="0"/>
              <a:t>Review slide content.</a:t>
            </a:r>
            <a:br>
              <a:rPr lang="en-US" sz="1100" dirty="0"/>
            </a:br>
            <a:endParaRPr lang="en-US" sz="1100" dirty="0"/>
          </a:p>
          <a:p>
            <a:r>
              <a:rPr lang="en-US" sz="1100" b="1" dirty="0"/>
              <a:t>Interaction with Class:</a:t>
            </a:r>
            <a:endParaRPr lang="en-US" sz="1100" dirty="0"/>
          </a:p>
          <a:p>
            <a:r>
              <a:rPr lang="en-US" sz="1100" dirty="0"/>
              <a:t>Can you provide an example of when it would be appropriate to exercise your limited right to refuse work?</a:t>
            </a:r>
          </a:p>
          <a:p>
            <a:endParaRPr lang="en-US" dirty="0"/>
          </a:p>
        </p:txBody>
      </p:sp>
    </p:spTree>
    <p:extLst>
      <p:ext uri="{BB962C8B-B14F-4D97-AF65-F5344CB8AC3E}">
        <p14:creationId xmlns:p14="http://schemas.microsoft.com/office/powerpoint/2010/main" val="366876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717550" y="668338"/>
            <a:ext cx="5575300" cy="3136900"/>
          </a:xfrm>
        </p:spPr>
      </p:sp>
      <p:sp>
        <p:nvSpPr>
          <p:cNvPr id="4" name="Notes Placeholder 3"/>
          <p:cNvSpPr>
            <a:spLocks noGrp="1"/>
          </p:cNvSpPr>
          <p:nvPr>
            <p:ph type="body" idx="1"/>
          </p:nvPr>
        </p:nvSpPr>
        <p:spPr/>
        <p:txBody>
          <a:bodyPr/>
          <a:lstStyle/>
          <a:p>
            <a:r>
              <a:rPr lang="en-US" b="1" u="sng" dirty="0" smtClean="0"/>
              <a:t>YOUR EMPLOYER IS RESPONSIBLE</a:t>
            </a:r>
            <a:r>
              <a:rPr lang="en-US" b="1" u="sng" baseline="0" dirty="0" smtClean="0"/>
              <a:t> FOR…</a:t>
            </a:r>
          </a:p>
          <a:p>
            <a:endParaRPr lang="en-US" b="1" u="sng" baseline="0" dirty="0" smtClean="0"/>
          </a:p>
          <a:p>
            <a:r>
              <a:rPr lang="en-US" sz="1100" dirty="0"/>
              <a:t>As an employee, a lot of safety responsibilities fall directly to you.  You have to follow safety policies and procedures, attend training, wear personal protective equipment, etc.</a:t>
            </a:r>
          </a:p>
          <a:p>
            <a:r>
              <a:rPr lang="en-US" sz="1100" dirty="0"/>
              <a:t> </a:t>
            </a:r>
          </a:p>
          <a:p>
            <a:r>
              <a:rPr lang="en-US" sz="1100" dirty="0"/>
              <a:t>OSHA also outlines those things for which your employer is responsible for. You should notice that the first and foremost responsibility of the employer is not just compliance – it’s to actually provide a workplace free from recognized hazards.   This aligns directly with the ‘General Duty” clause discussed before. Even if a hazard is NOT addressed in 29 CFR 1910 (or other document) your employer has an obligation to control it.</a:t>
            </a:r>
          </a:p>
          <a:p>
            <a:r>
              <a:rPr lang="en-US" sz="1100" dirty="0"/>
              <a:t> </a:t>
            </a:r>
          </a:p>
          <a:p>
            <a:r>
              <a:rPr lang="en-US" sz="1100" dirty="0"/>
              <a:t>Review slide content.</a:t>
            </a:r>
          </a:p>
          <a:p>
            <a:endParaRPr lang="en-US" b="0" u="none" dirty="0"/>
          </a:p>
        </p:txBody>
      </p:sp>
    </p:spTree>
    <p:extLst>
      <p:ext uri="{BB962C8B-B14F-4D97-AF65-F5344CB8AC3E}">
        <p14:creationId xmlns:p14="http://schemas.microsoft.com/office/powerpoint/2010/main" val="296677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sz="1100" b="1" u="sng" dirty="0"/>
              <a:t>JOB SAFETY &amp; HEALTH</a:t>
            </a:r>
            <a:br>
              <a:rPr lang="en-US" sz="1100" b="1" u="sng" dirty="0"/>
            </a:br>
            <a:endParaRPr lang="en-US" sz="1100" b="1" u="sng" dirty="0"/>
          </a:p>
          <a:p>
            <a:r>
              <a:rPr lang="en-US" sz="1100" dirty="0"/>
              <a:t>Review key elements as section summary.</a:t>
            </a:r>
          </a:p>
          <a:p>
            <a:r>
              <a:rPr lang="en-US" sz="1100" dirty="0"/>
              <a:t> </a:t>
            </a:r>
          </a:p>
          <a:p>
            <a:r>
              <a:rPr lang="en-US" sz="1100" b="1" dirty="0"/>
              <a:t>Interaction with Class:</a:t>
            </a:r>
            <a:endParaRPr lang="en-US" sz="1100" dirty="0"/>
          </a:p>
          <a:p>
            <a:pPr lvl="0"/>
            <a:r>
              <a:rPr lang="en-US" sz="1100" dirty="0"/>
              <a:t>Have you ever stopped to read this poster in your workplace?</a:t>
            </a:r>
          </a:p>
          <a:p>
            <a:endParaRPr lang="en-US" dirty="0"/>
          </a:p>
        </p:txBody>
      </p:sp>
    </p:spTree>
    <p:extLst>
      <p:ext uri="{BB962C8B-B14F-4D97-AF65-F5344CB8AC3E}">
        <p14:creationId xmlns:p14="http://schemas.microsoft.com/office/powerpoint/2010/main" val="270075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smtClean="0"/>
              <a:t>FALLS</a:t>
            </a:r>
            <a:endParaRPr lang="en-US" sz="1100" b="1" u="sng" dirty="0"/>
          </a:p>
          <a:p>
            <a:endParaRPr lang="en-US" sz="1100" b="1" u="sng" dirty="0"/>
          </a:p>
          <a:p>
            <a:r>
              <a:rPr lang="en-US" sz="1100" dirty="0"/>
              <a:t>Section 2 </a:t>
            </a:r>
            <a:r>
              <a:rPr lang="en-US" sz="1100" dirty="0" smtClean="0"/>
              <a:t>establishes</a:t>
            </a:r>
            <a:r>
              <a:rPr lang="en-US" sz="1100" baseline="0" dirty="0" smtClean="0"/>
              <a:t> the importance of falls in the workplace.</a:t>
            </a:r>
          </a:p>
          <a:p>
            <a:r>
              <a:rPr lang="en-US" sz="1100" dirty="0" smtClean="0"/>
              <a:t>This </a:t>
            </a:r>
            <a:r>
              <a:rPr lang="en-US" sz="1100" dirty="0"/>
              <a:t>section is designed to help students reach </a:t>
            </a:r>
            <a:r>
              <a:rPr lang="en-US" sz="1100" dirty="0" smtClean="0"/>
              <a:t>Objective 2.</a:t>
            </a:r>
          </a:p>
          <a:p>
            <a:r>
              <a:rPr lang="en-US" sz="1100" dirty="0" smtClean="0"/>
              <a:t>Fall</a:t>
            </a:r>
            <a:r>
              <a:rPr lang="en-US" sz="1100" baseline="0" dirty="0" smtClean="0"/>
              <a:t> Protection in General Industry </a:t>
            </a:r>
            <a:r>
              <a:rPr lang="en-US" sz="1100" dirty="0" smtClean="0"/>
              <a:t>is </a:t>
            </a:r>
            <a:r>
              <a:rPr lang="en-US" sz="1100" dirty="0"/>
              <a:t>NOT a replacement for an employer’s </a:t>
            </a:r>
            <a:r>
              <a:rPr lang="en-US" sz="1100" dirty="0" smtClean="0"/>
              <a:t>fall protection </a:t>
            </a:r>
            <a:r>
              <a:rPr lang="en-US" sz="1100" dirty="0"/>
              <a:t>training program.</a:t>
            </a:r>
          </a:p>
          <a:p>
            <a:endParaRPr lang="en-US" dirty="0"/>
          </a:p>
        </p:txBody>
      </p:sp>
    </p:spTree>
    <p:extLst>
      <p:ext uri="{BB962C8B-B14F-4D97-AF65-F5344CB8AC3E}">
        <p14:creationId xmlns:p14="http://schemas.microsoft.com/office/powerpoint/2010/main" val="115652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FALLS</a:t>
            </a:r>
            <a:br>
              <a:rPr lang="en-US" sz="1050" b="1" u="sng" dirty="0" smtClean="0"/>
            </a:br>
            <a:endParaRPr lang="en-US" sz="1050" b="1"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t>Review slide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t>The total fatalities for the region was</a:t>
            </a:r>
            <a:r>
              <a:rPr lang="en-US" sz="1050" baseline="0" dirty="0" smtClean="0"/>
              <a:t> 136.</a:t>
            </a:r>
            <a:endParaRPr lang="en-US" sz="1050" dirty="0" smtClean="0"/>
          </a:p>
          <a:p>
            <a:r>
              <a:rPr lang="en-US" sz="1050" dirty="0" smtClean="0"/>
              <a:t>The chart displays</a:t>
            </a:r>
            <a:r>
              <a:rPr lang="en-US" sz="1050" baseline="0" dirty="0" smtClean="0"/>
              <a:t> the total number of fatal falls in 2017 for states in the Mid-Atlantic region.</a:t>
            </a:r>
          </a:p>
          <a:p>
            <a:endParaRPr lang="en-US" sz="1050" baseline="0" dirty="0" smtClean="0"/>
          </a:p>
          <a:p>
            <a:r>
              <a:rPr lang="en-US" sz="1050" b="1" u="none" baseline="0" dirty="0" smtClean="0"/>
              <a:t>Note:</a:t>
            </a:r>
          </a:p>
          <a:p>
            <a:r>
              <a:rPr lang="en-US" sz="1050" baseline="0" dirty="0" smtClean="0"/>
              <a:t>Limit discussion of what these statistics represent. Students will break into groups for Activity Three and discuss these in detail.</a:t>
            </a:r>
          </a:p>
          <a:p>
            <a:endParaRPr lang="en-US" dirty="0" smtClean="0"/>
          </a:p>
          <a:p>
            <a:r>
              <a:rPr lang="en-US" b="1" dirty="0" smtClean="0"/>
              <a:t>Source:</a:t>
            </a:r>
          </a:p>
          <a:p>
            <a:r>
              <a:rPr lang="en-US" b="0" dirty="0" smtClean="0"/>
              <a:t>U.S. Bureau</a:t>
            </a:r>
            <a:r>
              <a:rPr lang="en-US" b="0" baseline="0" dirty="0" smtClean="0"/>
              <a:t> of Labor Statistics State Occupational Injuries, Illnesses, and Fatalities Data</a:t>
            </a:r>
            <a:br>
              <a:rPr lang="en-US" b="0" baseline="0" dirty="0" smtClean="0"/>
            </a:br>
            <a:r>
              <a:rPr lang="en-US" b="0" baseline="0" dirty="0" smtClean="0"/>
              <a:t>https://www.bls.gov/iif/oshstate.htm</a:t>
            </a:r>
          </a:p>
          <a:p>
            <a:endParaRPr lang="en-US" b="0" dirty="0" smtClean="0"/>
          </a:p>
          <a:p>
            <a:endParaRPr lang="en-US" dirty="0"/>
          </a:p>
        </p:txBody>
      </p:sp>
    </p:spTree>
    <p:extLst>
      <p:ext uri="{BB962C8B-B14F-4D97-AF65-F5344CB8AC3E}">
        <p14:creationId xmlns:p14="http://schemas.microsoft.com/office/powerpoint/2010/main" val="124734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FALLS</a:t>
            </a:r>
            <a:br>
              <a:rPr lang="en-US" sz="1050" b="1" u="sng" dirty="0" smtClean="0"/>
            </a:br>
            <a:endParaRPr lang="en-US" sz="1050" b="1"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t>Review slide content.</a:t>
            </a:r>
          </a:p>
          <a:p>
            <a:endParaRPr lang="en-US" sz="1050" dirty="0" smtClean="0"/>
          </a:p>
          <a:p>
            <a:r>
              <a:rPr lang="en-US" sz="1050" dirty="0" smtClean="0"/>
              <a:t>The chart displays</a:t>
            </a:r>
            <a:r>
              <a:rPr lang="en-US" sz="1050" baseline="0" dirty="0" smtClean="0"/>
              <a:t> the victim’s age breakdown for fatal falls in 2017 for states in the Mid-Atlantic region.</a:t>
            </a:r>
            <a:br>
              <a:rPr lang="en-US" sz="1050" baseline="0" dirty="0" smtClean="0"/>
            </a:br>
            <a:r>
              <a:rPr lang="en-US" sz="1050" baseline="0" dirty="0" smtClean="0"/>
              <a:t>Be sure students recognize that 48.28% of fatal falls occurred in workers 55 or over.</a:t>
            </a:r>
            <a:endParaRPr lang="en-US" sz="1050" dirty="0" smtClean="0"/>
          </a:p>
          <a:p>
            <a:endParaRPr lang="en-US" sz="1050" baseline="0" dirty="0" smtClean="0"/>
          </a:p>
          <a:p>
            <a:r>
              <a:rPr lang="en-US" sz="1050" b="1" u="none" baseline="0" dirty="0" smtClean="0"/>
              <a:t>Note:</a:t>
            </a:r>
          </a:p>
          <a:p>
            <a:r>
              <a:rPr lang="en-US" sz="1050" baseline="0" dirty="0" smtClean="0"/>
              <a:t>Limit discussion of what these statistics represent. Students will break into groups for Activity Three and discuss these in detail.</a:t>
            </a:r>
          </a:p>
          <a:p>
            <a:endParaRPr lang="en-US" sz="1050" dirty="0" smtClean="0"/>
          </a:p>
          <a:p>
            <a:r>
              <a:rPr lang="en-US" b="1" dirty="0" smtClean="0"/>
              <a:t>Source:</a:t>
            </a:r>
          </a:p>
          <a:p>
            <a:r>
              <a:rPr lang="en-US" b="0" dirty="0" smtClean="0"/>
              <a:t>U.S. Bureau</a:t>
            </a:r>
            <a:r>
              <a:rPr lang="en-US" b="0" baseline="0" dirty="0" smtClean="0"/>
              <a:t> of Labor Statistics State Occupational Injuries, Illnesses, and Fatalities Data</a:t>
            </a:r>
            <a:br>
              <a:rPr lang="en-US" b="0" baseline="0" dirty="0" smtClean="0"/>
            </a:br>
            <a:r>
              <a:rPr lang="en-US" b="0" baseline="0" dirty="0" smtClean="0"/>
              <a:t>https://www.bls.gov/iif/oshstate.htm</a:t>
            </a:r>
          </a:p>
          <a:p>
            <a:endParaRPr lang="en-US" b="0" dirty="0" smtClean="0"/>
          </a:p>
          <a:p>
            <a:endParaRPr lang="en-US" sz="1050" dirty="0" smtClean="0"/>
          </a:p>
        </p:txBody>
      </p:sp>
    </p:spTree>
    <p:extLst>
      <p:ext uri="{BB962C8B-B14F-4D97-AF65-F5344CB8AC3E}">
        <p14:creationId xmlns:p14="http://schemas.microsoft.com/office/powerpoint/2010/main" val="34705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sz="1100" b="1" u="sng" dirty="0" smtClean="0"/>
              <a:t>ACTIVITY </a:t>
            </a:r>
            <a:r>
              <a:rPr lang="en-US" sz="1100" b="1" u="sng" dirty="0"/>
              <a:t>ONE</a:t>
            </a:r>
            <a:endParaRPr lang="en-US" sz="1100" u="sng" dirty="0"/>
          </a:p>
          <a:p>
            <a:pPr lvl="0"/>
            <a:r>
              <a:rPr lang="en-US" sz="1100" b="1" dirty="0"/>
              <a:t>Purpose:</a:t>
            </a:r>
          </a:p>
          <a:p>
            <a:pPr marL="183356" indent="-174697">
              <a:buFont typeface="Arial" panose="020B0604020202020204" pitchFamily="34" charset="0"/>
              <a:buChar char="•"/>
            </a:pPr>
            <a:r>
              <a:rPr lang="en-US" sz="1100" dirty="0"/>
              <a:t>Gauging student experience with topic</a:t>
            </a:r>
          </a:p>
          <a:p>
            <a:pPr marL="183356" indent="-174697">
              <a:buFont typeface="Arial" panose="020B0604020202020204" pitchFamily="34" charset="0"/>
              <a:buChar char="•"/>
            </a:pPr>
            <a:r>
              <a:rPr lang="en-US" sz="1100" dirty="0"/>
              <a:t>Understanding how students perceive risk</a:t>
            </a:r>
          </a:p>
          <a:p>
            <a:pPr marL="183356" indent="-174697">
              <a:buFont typeface="Arial" panose="020B0604020202020204" pitchFamily="34" charset="0"/>
              <a:buChar char="•"/>
            </a:pPr>
            <a:r>
              <a:rPr lang="en-US" sz="1100" dirty="0"/>
              <a:t>Set tone for class as </a:t>
            </a:r>
            <a:r>
              <a:rPr lang="en-US" sz="1100" dirty="0" smtClean="0"/>
              <a:t>discussion-oriented</a:t>
            </a:r>
            <a:br>
              <a:rPr lang="en-US" sz="1100" dirty="0" smtClean="0"/>
            </a:br>
            <a:endParaRPr lang="en-US" sz="1100" dirty="0"/>
          </a:p>
          <a:p>
            <a:pPr lvl="0"/>
            <a:r>
              <a:rPr lang="en-US" sz="1100" b="1" dirty="0"/>
              <a:t>Activity:</a:t>
            </a:r>
          </a:p>
          <a:p>
            <a:r>
              <a:rPr lang="en-US" sz="1100" dirty="0"/>
              <a:t>Ask each question to the group.</a:t>
            </a:r>
          </a:p>
          <a:p>
            <a:pPr marL="241588" indent="-232929" defTabSz="931717">
              <a:buFont typeface="+mj-lt"/>
              <a:buAutoNum type="arabicPeriod"/>
            </a:pPr>
            <a:r>
              <a:rPr lang="en-US" sz="1100" i="1" dirty="0" smtClean="0"/>
              <a:t>What’s the farthest</a:t>
            </a:r>
            <a:r>
              <a:rPr lang="en-US" sz="1100" i="1" baseline="0" dirty="0" smtClean="0"/>
              <a:t> you’ve fallen, if ever?</a:t>
            </a:r>
            <a:br>
              <a:rPr lang="en-US" sz="1100" i="1" baseline="0" dirty="0" smtClean="0"/>
            </a:br>
            <a:r>
              <a:rPr lang="en-US" sz="1100" dirty="0" smtClean="0"/>
              <a:t>Expected </a:t>
            </a:r>
            <a:r>
              <a:rPr lang="en-US" sz="1100" dirty="0"/>
              <a:t>Response:  </a:t>
            </a:r>
            <a:r>
              <a:rPr lang="en-US" sz="1100" dirty="0" smtClean="0"/>
              <a:t>Various based on student experience.</a:t>
            </a:r>
            <a:br>
              <a:rPr lang="en-US" sz="1100" dirty="0" smtClean="0"/>
            </a:br>
            <a:endParaRPr lang="en-US" sz="1100" dirty="0" smtClean="0"/>
          </a:p>
          <a:p>
            <a:pPr marL="241588" indent="-232929" defTabSz="931717">
              <a:buFont typeface="+mj-lt"/>
              <a:buAutoNum type="arabicPeriod"/>
            </a:pPr>
            <a:r>
              <a:rPr lang="en-US" sz="1100" i="1" dirty="0" smtClean="0"/>
              <a:t>How far do you have to fall to be seriously injured?</a:t>
            </a:r>
            <a:br>
              <a:rPr lang="en-US" sz="1100" i="1" dirty="0" smtClean="0"/>
            </a:br>
            <a:r>
              <a:rPr lang="en-US" sz="1100" dirty="0" smtClean="0"/>
              <a:t>Expected </a:t>
            </a:r>
            <a:r>
              <a:rPr lang="en-US" sz="1100" dirty="0"/>
              <a:t>Response:  </a:t>
            </a:r>
            <a:r>
              <a:rPr lang="en-US" sz="1100" dirty="0" smtClean="0"/>
              <a:t>Four feet, or possibly even less if you fall into / onto something (such as an energized electrical</a:t>
            </a:r>
            <a:r>
              <a:rPr lang="en-US" sz="1100" baseline="0" dirty="0" smtClean="0"/>
              <a:t> line). Trauma guidelines indicate that any fall from more than twice your height </a:t>
            </a:r>
            <a:r>
              <a:rPr lang="en-US" sz="1100" dirty="0" smtClean="0"/>
              <a:t/>
            </a:r>
            <a:br>
              <a:rPr lang="en-US" sz="1100" dirty="0" smtClean="0"/>
            </a:br>
            <a:endParaRPr lang="en-US" sz="1100" dirty="0" smtClean="0"/>
          </a:p>
          <a:p>
            <a:pPr marL="241588" indent="-232929">
              <a:buFont typeface="+mj-lt"/>
              <a:buAutoNum type="arabicPeriod"/>
            </a:pPr>
            <a:r>
              <a:rPr lang="en-US" sz="1100" i="1" dirty="0" smtClean="0"/>
              <a:t>Have you attended fall hazard training in the past?</a:t>
            </a:r>
            <a:br>
              <a:rPr lang="en-US" sz="1100" i="1" dirty="0" smtClean="0"/>
            </a:br>
            <a:r>
              <a:rPr lang="en-US" sz="1100" i="0" dirty="0" smtClean="0"/>
              <a:t>Expected Response: Yes,</a:t>
            </a:r>
            <a:r>
              <a:rPr lang="en-US" sz="1100" i="0" baseline="0" dirty="0" smtClean="0"/>
              <a:t> based on their perceived need for / participation in this course.</a:t>
            </a:r>
            <a:r>
              <a:rPr lang="en-US" sz="1100" dirty="0" smtClean="0"/>
              <a:t/>
            </a:r>
            <a:br>
              <a:rPr lang="en-US" sz="1100" dirty="0" smtClean="0"/>
            </a:br>
            <a:endParaRPr lang="en-US" sz="1100" dirty="0"/>
          </a:p>
          <a:p>
            <a:r>
              <a:rPr lang="en-US" sz="1100" b="1" dirty="0"/>
              <a:t>Follow-Up Questions:</a:t>
            </a:r>
          </a:p>
          <a:p>
            <a:pPr marL="183356" indent="-174697">
              <a:buFont typeface="Arial" panose="020B0604020202020204" pitchFamily="34" charset="0"/>
              <a:buChar char="•"/>
            </a:pPr>
            <a:r>
              <a:rPr lang="en-US" sz="1100" dirty="0"/>
              <a:t>What stood out/impacted you in that training?</a:t>
            </a:r>
          </a:p>
          <a:p>
            <a:pPr marL="183356" indent="-174697">
              <a:buFont typeface="Arial" panose="020B0604020202020204" pitchFamily="34" charset="0"/>
              <a:buChar char="•"/>
            </a:pPr>
            <a:r>
              <a:rPr lang="en-US" sz="1100" dirty="0"/>
              <a:t>Do you feel like you “use” what you learned in that class?  Why? Why not</a:t>
            </a:r>
            <a:r>
              <a:rPr lang="en-US" sz="1100" dirty="0" smtClean="0"/>
              <a:t>?</a:t>
            </a:r>
          </a:p>
          <a:p>
            <a:pPr marL="183356" indent="-174697">
              <a:buFont typeface="Arial" panose="020B0604020202020204" pitchFamily="34" charset="0"/>
              <a:buChar char="•"/>
            </a:pPr>
            <a:r>
              <a:rPr lang="en-US" sz="1100" dirty="0" smtClean="0"/>
              <a:t>Why do you feel like workplace falls continue</a:t>
            </a:r>
            <a:r>
              <a:rPr lang="en-US" sz="1100" baseline="0" dirty="0" smtClean="0"/>
              <a:t> to be one of the top causes of injuries and fatalities?</a:t>
            </a:r>
            <a:endParaRPr lang="en-US" sz="1100" dirty="0"/>
          </a:p>
          <a:p>
            <a:pPr marL="183356" indent="-174697">
              <a:buFont typeface="Arial" panose="020B0604020202020204" pitchFamily="34" charset="0"/>
              <a:buChar char="•"/>
            </a:pPr>
            <a:r>
              <a:rPr lang="en-US" sz="1100" dirty="0" smtClean="0"/>
              <a:t>What </a:t>
            </a:r>
            <a:r>
              <a:rPr lang="en-US" sz="1100" dirty="0"/>
              <a:t>do you know about OSHA?  Has anyone ever interacted with OSHA or an OSHA representative?</a:t>
            </a:r>
            <a:endParaRPr lang="en-US" dirty="0"/>
          </a:p>
        </p:txBody>
      </p:sp>
    </p:spTree>
    <p:extLst>
      <p:ext uri="{BB962C8B-B14F-4D97-AF65-F5344CB8AC3E}">
        <p14:creationId xmlns:p14="http://schemas.microsoft.com/office/powerpoint/2010/main" val="242844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sz="1100" b="1" u="sng" dirty="0" smtClean="0"/>
              <a:t>ACTIVITY THREE</a:t>
            </a:r>
            <a:endParaRPr lang="en-US" sz="1100" b="1" u="sng" dirty="0"/>
          </a:p>
          <a:p>
            <a:endParaRPr lang="en-US" sz="1100" dirty="0"/>
          </a:p>
          <a:p>
            <a:r>
              <a:rPr lang="en-US" sz="1100" b="1" dirty="0"/>
              <a:t>Purpose: </a:t>
            </a:r>
          </a:p>
          <a:p>
            <a:pPr marL="174697" indent="-174697">
              <a:buFont typeface="Arial" panose="020B0604020202020204" pitchFamily="34" charset="0"/>
              <a:buChar char="•"/>
            </a:pPr>
            <a:r>
              <a:rPr lang="en-US" sz="1100" dirty="0" smtClean="0"/>
              <a:t>Create a discussion the reasons for</a:t>
            </a:r>
            <a:r>
              <a:rPr lang="en-US" sz="1100" baseline="0" dirty="0" smtClean="0"/>
              <a:t> the trends in fatal falls shown on the previous two slides.</a:t>
            </a:r>
            <a:endParaRPr lang="en-US" sz="1100" dirty="0"/>
          </a:p>
          <a:p>
            <a:endParaRPr lang="en-US" sz="1100" b="1" dirty="0" smtClean="0"/>
          </a:p>
          <a:p>
            <a:r>
              <a:rPr lang="en-US" sz="1100" b="1" dirty="0" smtClean="0"/>
              <a:t>Activity</a:t>
            </a:r>
            <a:r>
              <a:rPr lang="en-US" sz="1100" b="1" dirty="0"/>
              <a:t>:</a:t>
            </a:r>
          </a:p>
          <a:p>
            <a:pPr lvl="0"/>
            <a:r>
              <a:rPr lang="en-US" sz="1100" dirty="0"/>
              <a:t>Break into small groups and have </a:t>
            </a:r>
            <a:r>
              <a:rPr lang="en-US" sz="1100" dirty="0" smtClean="0"/>
              <a:t>participants discuss and report out to the class after five minutes.</a:t>
            </a:r>
          </a:p>
          <a:p>
            <a:pPr marL="171450" lvl="0" indent="-171450">
              <a:buFont typeface="Arial" panose="020B0604020202020204" pitchFamily="34" charset="0"/>
              <a:buChar char="•"/>
            </a:pPr>
            <a:r>
              <a:rPr lang="en-US" sz="1100" dirty="0" smtClean="0"/>
              <a:t>Why do you think there are more fatal falls in Virginia, Tennessee, and North Carolina?</a:t>
            </a:r>
          </a:p>
          <a:p>
            <a:pPr marL="171450" lvl="0" indent="-171450">
              <a:buFont typeface="Arial" panose="020B0604020202020204" pitchFamily="34" charset="0"/>
              <a:buChar char="•"/>
            </a:pPr>
            <a:r>
              <a:rPr lang="en-US" sz="1100" dirty="0" smtClean="0"/>
              <a:t>What reasons might there be for the trend in fatal falls as they relate to the age of the worker.</a:t>
            </a:r>
            <a:endParaRPr lang="en-US" sz="1100" dirty="0"/>
          </a:p>
          <a:p>
            <a:endParaRPr lang="en-US" sz="1100" b="1" dirty="0" smtClean="0"/>
          </a:p>
          <a:p>
            <a:r>
              <a:rPr lang="en-US" sz="1100" b="1" dirty="0" smtClean="0"/>
              <a:t>Expected </a:t>
            </a:r>
            <a:r>
              <a:rPr lang="en-US" sz="1100" b="1" dirty="0"/>
              <a:t>Response(s):</a:t>
            </a:r>
          </a:p>
          <a:p>
            <a:r>
              <a:rPr lang="en-US" sz="1100" dirty="0"/>
              <a:t>Students should verbalize:</a:t>
            </a:r>
          </a:p>
          <a:p>
            <a:pPr marL="174697" indent="-174697">
              <a:buFont typeface="Arial" panose="020B0604020202020204" pitchFamily="34" charset="0"/>
              <a:buChar char="•"/>
            </a:pPr>
            <a:r>
              <a:rPr lang="en-US" sz="1100" dirty="0" smtClean="0"/>
              <a:t>The higher prevalence of high-risk occupations in the states with higher incidences</a:t>
            </a:r>
            <a:r>
              <a:rPr lang="en-US" sz="1100" baseline="0" dirty="0" smtClean="0"/>
              <a:t> (i.e., agriculture, manufacturing, etc.);</a:t>
            </a:r>
          </a:p>
          <a:p>
            <a:pPr marL="174697" indent="-174697">
              <a:buFont typeface="Arial" panose="020B0604020202020204" pitchFamily="34" charset="0"/>
              <a:buChar char="•"/>
            </a:pPr>
            <a:r>
              <a:rPr lang="en-US" sz="1100" baseline="0" dirty="0" smtClean="0"/>
              <a:t>The aging workforce in general; people working past the traditional retirement age; workers with underlying health problems that can contribute to falls.</a:t>
            </a:r>
          </a:p>
          <a:p>
            <a:pPr marL="174697" indent="-174697">
              <a:buFont typeface="Arial" panose="020B0604020202020204" pitchFamily="34" charset="0"/>
              <a:buChar char="•"/>
            </a:pPr>
            <a:endParaRPr lang="en-US" sz="1100" baseline="0" dirty="0" smtClean="0"/>
          </a:p>
          <a:p>
            <a:r>
              <a:rPr lang="en-US" sz="1100" b="1" dirty="0" smtClean="0"/>
              <a:t>Source:</a:t>
            </a:r>
          </a:p>
          <a:p>
            <a:r>
              <a:rPr lang="en-US" sz="1100" b="0" dirty="0" smtClean="0"/>
              <a:t>U.S. Bureau</a:t>
            </a:r>
            <a:r>
              <a:rPr lang="en-US" sz="1100" b="0" baseline="0" dirty="0" smtClean="0"/>
              <a:t> of Labor Statistics State Occupational Injuries, Illnesses, and Fatalities Data</a:t>
            </a:r>
            <a:br>
              <a:rPr lang="en-US" sz="1100" b="0" baseline="0" dirty="0" smtClean="0"/>
            </a:br>
            <a:r>
              <a:rPr lang="en-US" sz="1100" b="0" baseline="0" dirty="0" smtClean="0"/>
              <a:t>https://www.bls.gov/iif/oshstate.htm</a:t>
            </a:r>
          </a:p>
        </p:txBody>
      </p:sp>
    </p:spTree>
    <p:extLst>
      <p:ext uri="{BB962C8B-B14F-4D97-AF65-F5344CB8AC3E}">
        <p14:creationId xmlns:p14="http://schemas.microsoft.com/office/powerpoint/2010/main" val="424189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717550" y="668338"/>
            <a:ext cx="5575300" cy="3136900"/>
          </a:xfrm>
        </p:spPr>
      </p:sp>
      <p:sp>
        <p:nvSpPr>
          <p:cNvPr id="6" name="Notes Placeholder 5"/>
          <p:cNvSpPr>
            <a:spLocks noGrp="1"/>
          </p:cNvSpPr>
          <p:nvPr>
            <p:ph type="body" idx="1"/>
          </p:nvPr>
        </p:nvSpPr>
        <p:spPr/>
        <p:txBody>
          <a:bodyPr/>
          <a:lstStyle/>
          <a:p>
            <a:r>
              <a:rPr lang="en-US" b="1" u="sng" dirty="0" smtClean="0"/>
              <a:t>AUTHORITY</a:t>
            </a:r>
          </a:p>
          <a:p>
            <a:endParaRPr lang="en-US" b="1" u="sng" dirty="0" smtClean="0"/>
          </a:p>
          <a:p>
            <a:r>
              <a:rPr lang="en-US" b="0" u="none" dirty="0" smtClean="0"/>
              <a:t>Review</a:t>
            </a:r>
            <a:r>
              <a:rPr lang="en-US" b="0" u="none" baseline="0" dirty="0" smtClean="0"/>
              <a:t> slide content.</a:t>
            </a:r>
          </a:p>
          <a:p>
            <a:endParaRPr lang="en-US" b="0" u="none" baseline="0" dirty="0" smtClean="0"/>
          </a:p>
          <a:p>
            <a:r>
              <a:rPr lang="en-US" b="1" u="none" baseline="0" dirty="0" smtClean="0"/>
              <a:t>Reasons for the 2017 Regulatory Changes:</a:t>
            </a:r>
          </a:p>
          <a:p>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The rule incorporates advances in technology, industry best practices, and national consensus standards to provide effective and cost-efficient worker protection. Specifically, it updated general industry standards addressing slip, trip, and fall hazards (Subpart D), and adds requirements for personal fall protection systems (subpart I).  OSHA estimates that these changes will prevent 29 fatalities and 5,842 lost-workday injuries every year.</a:t>
            </a:r>
          </a:p>
          <a:p>
            <a:endParaRPr lang="en-US" sz="1050" b="0" i="0" kern="1200" dirty="0" smtClean="0">
              <a:solidFill>
                <a:schemeClr val="tx1"/>
              </a:solidFill>
              <a:effectLst/>
              <a:latin typeface="Arial Narrow" panose="020B0606020202030204" pitchFamily="34" charset="0"/>
              <a:ea typeface="+mn-ea"/>
              <a:cs typeface="Times New Roman" panose="02020603050405020304" pitchFamily="18" charset="0"/>
            </a:endParaRPr>
          </a:p>
          <a:p>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The rule benefits employers by providing greater flexibility in choosing a fall protection system. For example, it eliminates the existing mandate to use guardrails as a primary fall protection method and allows employers to choose from accepted fall protection systems they believe will work best in a particular situation. In addition, employers will be able to use non-conventional fall protection in certain situations, such as designated areas on low-slope roofs. As much as possible, OSHA aligned fall protection requirements for general industry with those for construction, easing compliance for employers who perform both types of activities. For example, the final rule replaces the outdated general industry scaffold standards with a requirement that employers comply with OSHA's construction scaffold standards.</a:t>
            </a:r>
          </a:p>
        </p:txBody>
      </p:sp>
    </p:spTree>
    <p:extLst>
      <p:ext uri="{BB962C8B-B14F-4D97-AF65-F5344CB8AC3E}">
        <p14:creationId xmlns:p14="http://schemas.microsoft.com/office/powerpoint/2010/main" val="106153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smtClean="0"/>
              <a:t>WORKPLACE </a:t>
            </a:r>
            <a:r>
              <a:rPr lang="en-US" sz="1100" b="1" u="sng" dirty="0"/>
              <a:t>HAZARDS</a:t>
            </a:r>
          </a:p>
          <a:p>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Review slide content.</a:t>
            </a:r>
            <a:endParaRPr lang="en-US" sz="1100" b="1" dirty="0" smtClean="0"/>
          </a:p>
          <a:p>
            <a:endParaRPr lang="en-US" sz="1100" dirty="0"/>
          </a:p>
          <a:p>
            <a:r>
              <a:rPr lang="en-US" sz="1100" dirty="0"/>
              <a:t>The concept of recognize, evaluate, control (REC) is a critical part of how your employer keeps you safe. Employers must perform (and document) that they have looked for hazards associated with:</a:t>
            </a:r>
          </a:p>
          <a:p>
            <a:pPr marL="174697" indent="-174697">
              <a:buFont typeface="Arial" panose="020B0604020202020204" pitchFamily="34" charset="0"/>
              <a:buChar char="•"/>
            </a:pPr>
            <a:r>
              <a:rPr lang="en-US" sz="1100" dirty="0"/>
              <a:t>The tasks you’re asked to perform;</a:t>
            </a:r>
          </a:p>
          <a:p>
            <a:pPr marL="174697" indent="-174697">
              <a:buFont typeface="Arial" panose="020B0604020202020204" pitchFamily="34" charset="0"/>
              <a:buChar char="•"/>
            </a:pPr>
            <a:r>
              <a:rPr lang="en-US" sz="1100" dirty="0"/>
              <a:t>The equipment and chemicals you’re asked to use; and</a:t>
            </a:r>
          </a:p>
          <a:p>
            <a:pPr marL="174697" indent="-174697">
              <a:buFont typeface="Arial" panose="020B0604020202020204" pitchFamily="34" charset="0"/>
              <a:buChar char="•"/>
            </a:pPr>
            <a:r>
              <a:rPr lang="en-US" sz="1100" dirty="0"/>
              <a:t>Where you perform work / use equipment.</a:t>
            </a:r>
          </a:p>
          <a:p>
            <a:r>
              <a:rPr lang="en-US" sz="1100" dirty="0"/>
              <a:t> </a:t>
            </a:r>
          </a:p>
          <a:p>
            <a:r>
              <a:rPr lang="en-US" sz="1100" dirty="0"/>
              <a:t>For any hazards identified, your employer is legally required to find ways to keep you safe</a:t>
            </a:r>
            <a:r>
              <a:rPr lang="en-US" sz="1100" dirty="0" smtClean="0"/>
              <a:t>.</a:t>
            </a:r>
          </a:p>
          <a:p>
            <a:endParaRPr lang="en-US" sz="1100" dirty="0" smtClean="0"/>
          </a:p>
          <a:p>
            <a:r>
              <a:rPr lang="en-US" sz="1100" b="1" dirty="0" smtClean="0"/>
              <a:t>Interaction with Class:</a:t>
            </a:r>
          </a:p>
          <a:p>
            <a:pPr marL="171450" indent="-171450">
              <a:buFont typeface="Arial" panose="020B0604020202020204" pitchFamily="34" charset="0"/>
              <a:buChar char="•"/>
            </a:pPr>
            <a:r>
              <a:rPr lang="en-US" sz="1100" b="0" dirty="0" smtClean="0"/>
              <a:t>What</a:t>
            </a:r>
            <a:r>
              <a:rPr lang="en-US" sz="1100" b="0" baseline="0" dirty="0" smtClean="0"/>
              <a:t> are some of the hazards your employer has already addressed in the workplace?</a:t>
            </a:r>
          </a:p>
          <a:p>
            <a:pPr marL="171450" indent="-171450">
              <a:buFont typeface="Arial" panose="020B0604020202020204" pitchFamily="34" charset="0"/>
              <a:buChar char="•"/>
            </a:pPr>
            <a:r>
              <a:rPr lang="en-US" sz="1100" b="0" baseline="0" dirty="0" smtClean="0"/>
              <a:t>What controls protect you on a daily basis?</a:t>
            </a:r>
            <a:endParaRPr lang="en-US" sz="1100" b="0" dirty="0"/>
          </a:p>
          <a:p>
            <a:r>
              <a:rPr lang="en-US" sz="1100" dirty="0"/>
              <a:t> </a:t>
            </a:r>
          </a:p>
        </p:txBody>
      </p:sp>
    </p:spTree>
    <p:extLst>
      <p:ext uri="{BB962C8B-B14F-4D97-AF65-F5344CB8AC3E}">
        <p14:creationId xmlns:p14="http://schemas.microsoft.com/office/powerpoint/2010/main" val="3929912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smtClean="0"/>
              <a:t>FALL HAZARDS</a:t>
            </a:r>
            <a:endParaRPr lang="en-US" sz="1100" b="1" u="sng" dirty="0"/>
          </a:p>
          <a:p>
            <a:endParaRPr lang="en-US" sz="1100" b="1" u="sng" dirty="0"/>
          </a:p>
          <a:p>
            <a:r>
              <a:rPr lang="en-US" sz="1100" dirty="0"/>
              <a:t>Section </a:t>
            </a:r>
            <a:r>
              <a:rPr lang="en-US" sz="1100" dirty="0" smtClean="0"/>
              <a:t>3 is</a:t>
            </a:r>
            <a:r>
              <a:rPr lang="en-US" sz="1100" baseline="0" dirty="0" smtClean="0"/>
              <a:t> designed to help students meet Objective 3. </a:t>
            </a:r>
          </a:p>
          <a:p>
            <a:r>
              <a:rPr lang="en-US" dirty="0" smtClean="0"/>
              <a:t>This section covers</a:t>
            </a:r>
            <a:r>
              <a:rPr lang="en-US" baseline="0" dirty="0" smtClean="0"/>
              <a:t> the types of falls and situations in which they occur.</a:t>
            </a:r>
          </a:p>
          <a:p>
            <a:r>
              <a:rPr lang="en-US" baseline="0" dirty="0" smtClean="0"/>
              <a:t>There is also a tool provided to assess fall risk.</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283837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FALLS</a:t>
            </a:r>
            <a:r>
              <a:rPr lang="en-US" sz="1050" b="1" u="sng" baseline="0" dirty="0" smtClean="0"/>
              <a:t> ON THE SAME LEVEL</a:t>
            </a:r>
            <a:endParaRPr lang="en-US" sz="1050" b="1" u="sng" dirty="0" smtClean="0"/>
          </a:p>
          <a:p>
            <a:endParaRPr lang="en-US" sz="105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t>Review slide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Slips, trips and falls while climbing or descending stairs resulted in 4,310 lost-time injuries in 2018.</a:t>
            </a:r>
            <a:br>
              <a:rPr lang="en-US" dirty="0" smtClean="0"/>
            </a:br>
            <a:endParaRPr lang="en-US" sz="105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smtClean="0"/>
              <a:t>Interaction</a:t>
            </a:r>
            <a:r>
              <a:rPr lang="en-US" sz="1050" b="1" baseline="0" dirty="0" smtClean="0"/>
              <a:t> with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baseline="0" dirty="0" smtClean="0"/>
              <a:t>Have you ever fallen on stairs?  What caused to your fall?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baseline="0" dirty="0" smtClean="0"/>
              <a:t>What elements can contribute to falls on stairs?</a:t>
            </a:r>
            <a:br>
              <a:rPr lang="en-US" sz="1050" b="0" baseline="0" dirty="0" smtClean="0"/>
            </a:br>
            <a:r>
              <a:rPr lang="en-US" sz="1050" b="0" i="1" baseline="0" dirty="0" smtClean="0"/>
              <a:t>Expected responses include: lack of a handrail, unusual stair riser height or tread depth, stair materials (slate or tile without gripping surface); stair condition, carrying materials while using stairs, poor lighting while using stairs.</a:t>
            </a:r>
            <a:endParaRPr lang="en-US" sz="1050" b="0" dirty="0" smtClean="0"/>
          </a:p>
          <a:p>
            <a:endParaRPr lang="en-US" dirty="0"/>
          </a:p>
        </p:txBody>
      </p:sp>
    </p:spTree>
    <p:extLst>
      <p:ext uri="{BB962C8B-B14F-4D97-AF65-F5344CB8AC3E}">
        <p14:creationId xmlns:p14="http://schemas.microsoft.com/office/powerpoint/2010/main" val="3460006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FALLS</a:t>
            </a:r>
            <a:r>
              <a:rPr lang="en-US" b="1" i="0" u="sng" baseline="0" dirty="0" smtClean="0"/>
              <a:t> FROM HEIGHT</a:t>
            </a:r>
          </a:p>
          <a:p>
            <a:endParaRPr lang="en-US" b="1" i="0" u="sng" baseline="0" dirty="0" smtClean="0"/>
          </a:p>
          <a:p>
            <a:r>
              <a:rPr lang="en-US" b="0" i="0" u="none" baseline="0" dirty="0" smtClean="0"/>
              <a:t>Review slide content.</a:t>
            </a:r>
          </a:p>
          <a:p>
            <a:endParaRPr lang="en-US" b="0" i="0" u="none" baseline="0" dirty="0" smtClean="0"/>
          </a:p>
          <a:p>
            <a:r>
              <a:rPr lang="en-US" b="0" i="0" u="none" baseline="0" dirty="0" smtClean="0"/>
              <a:t>Key Data on Falls from Height:</a:t>
            </a:r>
          </a:p>
          <a:p>
            <a:pPr marL="171450" indent="-171450">
              <a:buFont typeface="Arial" panose="020B0604020202020204" pitchFamily="34" charset="0"/>
              <a:buChar char="•"/>
            </a:pPr>
            <a:r>
              <a:rPr lang="en-US" b="0" i="0" u="none" baseline="0" dirty="0" smtClean="0"/>
              <a:t>81% of Fatal / Lost time Falls occur from a height of 6’ or less</a:t>
            </a:r>
          </a:p>
          <a:p>
            <a:pPr marL="171450" indent="-171450">
              <a:buFont typeface="Arial" panose="020B0604020202020204" pitchFamily="34" charset="0"/>
              <a:buChar char="•"/>
            </a:pPr>
            <a:r>
              <a:rPr lang="en-US" b="0" i="0" u="none" baseline="0" dirty="0" smtClean="0"/>
              <a:t>92% occur at 10’ or less</a:t>
            </a:r>
          </a:p>
          <a:p>
            <a:pPr marL="171450" indent="-171450">
              <a:buFont typeface="Arial" panose="020B0604020202020204" pitchFamily="34" charset="0"/>
              <a:buChar char="•"/>
            </a:pPr>
            <a:r>
              <a:rPr lang="en-US" b="0" i="0" u="none" baseline="0" dirty="0" smtClean="0"/>
              <a:t>Fewer than 2% of falls occur from more than 21 feet.</a:t>
            </a:r>
          </a:p>
          <a:p>
            <a:endParaRPr lang="en-US" b="0" i="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Standard Correlation:</a:t>
            </a:r>
            <a:br>
              <a:rPr lang="en-US" b="1" i="0" u="none" baseline="0" dirty="0" smtClean="0"/>
            </a:br>
            <a:r>
              <a:rPr lang="en-US" b="0" i="0" u="none" baseline="0" dirty="0" smtClean="0"/>
              <a:t>OSHA requires protection where working from any unguarded edge four feet or more above a lower level. </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 §1910.28(b)(1)(</a:t>
            </a:r>
            <a:r>
              <a:rPr lang="en-US" sz="1050" b="0" i="0" kern="1200" baseline="0" dirty="0" err="1" smtClean="0">
                <a:solidFill>
                  <a:schemeClr val="tx1"/>
                </a:solidFill>
                <a:effectLst/>
                <a:latin typeface="Arial Narrow" panose="020B0606020202030204" pitchFamily="34" charset="0"/>
                <a:ea typeface="+mn-ea"/>
                <a:cs typeface="Times New Roman" panose="02020603050405020304" pitchFamily="18" charset="0"/>
              </a:rPr>
              <a:t>i</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)(A-C) ]</a:t>
            </a:r>
            <a:endParaRPr lang="en-US" b="0" i="0" u="none" baseline="0" dirty="0" smtClean="0"/>
          </a:p>
          <a:p>
            <a:r>
              <a:rPr lang="en-US" b="0" i="0" u="none" baseline="0" dirty="0" smtClean="0"/>
              <a:t>“</a:t>
            </a:r>
            <a:r>
              <a:rPr lang="en-US" sz="1050" b="0" i="1" kern="1200" dirty="0" smtClean="0">
                <a:solidFill>
                  <a:schemeClr val="tx1"/>
                </a:solidFill>
                <a:effectLst/>
                <a:latin typeface="Arial Narrow" panose="020B0606020202030204" pitchFamily="34" charset="0"/>
                <a:ea typeface="+mn-ea"/>
                <a:cs typeface="Times New Roman" panose="02020603050405020304" pitchFamily="18" charset="0"/>
              </a:rPr>
              <a:t>Except as provided elsewhere</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in this section, the employer must ensure that each employee on a walking-working surface with an unprotected side or edge that is 4 feet (1.2 m) or more above a lower level is protected from falling by one or more of the following:  (A)</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 Guardrail systems; (B) Safety net systems; or (C) Personal fall protection systems…”</a:t>
            </a:r>
            <a:endParaRPr lang="en-US" b="0" i="0" u="none" baseline="0" dirty="0" smtClean="0"/>
          </a:p>
          <a:p>
            <a:r>
              <a:rPr lang="en-US" b="1" i="0" u="none" baseline="0" dirty="0" smtClean="0"/>
              <a:t/>
            </a:r>
            <a:br>
              <a:rPr lang="en-US" b="1" i="0" u="none" baseline="0" dirty="0" smtClean="0"/>
            </a:br>
            <a:r>
              <a:rPr lang="en-US" b="1" i="0" u="none" baseline="0" dirty="0" smtClean="0"/>
              <a:t>Photo Note:</a:t>
            </a:r>
          </a:p>
          <a:p>
            <a:r>
              <a:rPr lang="en-US" b="0" i="0" u="none" baseline="0" dirty="0" smtClean="0"/>
              <a:t>This photo was taken at Virginia Tech’s High-wall surface mine, where </a:t>
            </a:r>
            <a:r>
              <a:rPr lang="en-US" b="0" i="0" u="none" baseline="0" dirty="0" err="1" smtClean="0"/>
              <a:t>Hokie</a:t>
            </a:r>
            <a:r>
              <a:rPr lang="en-US" b="0" i="0" u="none" baseline="0" dirty="0" smtClean="0"/>
              <a:t> Stone (a local limestone) is mined and cut for use on our buildings. A dog became trapped on a ledge and required rescue.  The individuals working both on the face and at the leading edge are protected from falls using personal fall protection.  The animal was fine, and no Virginia Tech personnel or emergency responders were injured in the animal’s rescue.</a:t>
            </a:r>
          </a:p>
          <a:p>
            <a:endParaRPr lang="en-US" b="0" i="0" u="none" baseline="0" dirty="0" smtClean="0"/>
          </a:p>
          <a:p>
            <a:r>
              <a:rPr lang="en-US" b="1" dirty="0" smtClean="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U.S. Bureau</a:t>
            </a:r>
            <a:r>
              <a:rPr lang="en-US" b="0" baseline="0" dirty="0" smtClean="0"/>
              <a:t> of Labor Statistics </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Census of Fatal Occupational Injuries (CFOI) - Current and Revised Data</a:t>
            </a:r>
          </a:p>
          <a:p>
            <a:r>
              <a:rPr lang="en-US" b="0" baseline="0" dirty="0" smtClean="0"/>
              <a:t>https://www.bls.gov/iif/oshcfoi1.htm</a:t>
            </a:r>
            <a:endParaRPr lang="en-US" b="0" dirty="0" smtClean="0"/>
          </a:p>
          <a:p>
            <a:endParaRPr lang="en-US" b="0" i="0" u="none" dirty="0"/>
          </a:p>
        </p:txBody>
      </p:sp>
    </p:spTree>
    <p:extLst>
      <p:ext uri="{BB962C8B-B14F-4D97-AF65-F5344CB8AC3E}">
        <p14:creationId xmlns:p14="http://schemas.microsoft.com/office/powerpoint/2010/main" val="2996686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FALLS</a:t>
            </a:r>
            <a:r>
              <a:rPr lang="en-US" b="1" i="0" u="sng" baseline="0" dirty="0" smtClean="0"/>
              <a:t> FROM HEIGHT</a:t>
            </a:r>
          </a:p>
          <a:p>
            <a:endParaRPr lang="en-US" b="1" i="0" u="sng" baseline="0" dirty="0" smtClean="0"/>
          </a:p>
          <a:p>
            <a:r>
              <a:rPr lang="en-US" b="0" i="0" u="none" baseline="0" dirty="0" smtClean="0"/>
              <a:t>Review slide content.</a:t>
            </a:r>
          </a:p>
          <a:p>
            <a:endParaRPr lang="en-US" b="0" i="0" u="none" baseline="0" dirty="0" smtClean="0"/>
          </a:p>
          <a:p>
            <a:r>
              <a:rPr lang="en-US" b="1" i="0" u="none" baseline="0" dirty="0" smtClean="0"/>
              <a:t>Interaction with Class:</a:t>
            </a:r>
          </a:p>
          <a:p>
            <a:r>
              <a:rPr lang="en-US" b="0" i="0" u="none" baseline="0" dirty="0" smtClean="0"/>
              <a:t>What types of “precarious work positions” might you be in?</a:t>
            </a:r>
          </a:p>
          <a:p>
            <a:r>
              <a:rPr lang="en-US" b="0" i="0" u="none" baseline="0" dirty="0" smtClean="0"/>
              <a:t>What common tasks can result in excessive leaning or reaching?</a:t>
            </a:r>
          </a:p>
        </p:txBody>
      </p:sp>
    </p:spTree>
    <p:extLst>
      <p:ext uri="{BB962C8B-B14F-4D97-AF65-F5344CB8AC3E}">
        <p14:creationId xmlns:p14="http://schemas.microsoft.com/office/powerpoint/2010/main" val="2257932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FALLS</a:t>
            </a:r>
            <a:r>
              <a:rPr lang="en-US" b="1" i="0" u="sng" baseline="0" dirty="0" smtClean="0"/>
              <a:t> FROM HEIGHT</a:t>
            </a:r>
          </a:p>
          <a:p>
            <a:endParaRPr lang="en-US" b="1" i="0" u="sng" baseline="0" dirty="0" smtClean="0"/>
          </a:p>
          <a:p>
            <a:r>
              <a:rPr lang="en-US" b="0" i="0" u="none" baseline="0" dirty="0" smtClean="0"/>
              <a:t>Review slide content.</a:t>
            </a:r>
          </a:p>
          <a:p>
            <a:endParaRPr lang="en-US" b="0" i="0" u="none" baseline="0" dirty="0" smtClean="0"/>
          </a:p>
          <a:p>
            <a:r>
              <a:rPr lang="en-US" b="1" i="0" u="none" baseline="0" dirty="0" smtClean="0"/>
              <a:t>Interaction with Class:</a:t>
            </a:r>
            <a:br>
              <a:rPr lang="en-US" b="1" i="0" u="none" baseline="0" dirty="0" smtClean="0"/>
            </a:br>
            <a:r>
              <a:rPr lang="en-US" b="0" i="0" u="none" baseline="0" dirty="0" smtClean="0"/>
              <a:t>How at risk is the pictured worker from a covered fall?</a:t>
            </a:r>
          </a:p>
          <a:p>
            <a:r>
              <a:rPr lang="en-US" b="0" i="0" u="none" baseline="0" dirty="0" smtClean="0"/>
              <a:t>Describe one situation you’ve stood on something you knew wasn’t stable. Why did you do it?</a:t>
            </a:r>
            <a:endParaRPr lang="en-US" b="1" i="0" u="none" baseline="0" dirty="0" smtClean="0"/>
          </a:p>
        </p:txBody>
      </p:sp>
    </p:spTree>
    <p:extLst>
      <p:ext uri="{BB962C8B-B14F-4D97-AF65-F5344CB8AC3E}">
        <p14:creationId xmlns:p14="http://schemas.microsoft.com/office/powerpoint/2010/main" val="245133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FALLS</a:t>
            </a:r>
            <a:r>
              <a:rPr lang="en-US" b="1" i="0" u="sng" baseline="0" dirty="0" smtClean="0"/>
              <a:t> FROM HEIGHT</a:t>
            </a:r>
          </a:p>
          <a:p>
            <a:endParaRPr lang="en-US" b="1" i="0" u="sng" baseline="0" dirty="0" smtClean="0"/>
          </a:p>
          <a:p>
            <a:r>
              <a:rPr lang="en-US" b="0" i="0" u="none" baseline="0" dirty="0" smtClean="0"/>
              <a:t>Review slide content.</a:t>
            </a:r>
          </a:p>
          <a:p>
            <a:endParaRPr lang="en-US" b="0" i="0" u="none" baseline="0" dirty="0" smtClean="0"/>
          </a:p>
          <a:p>
            <a:r>
              <a:rPr lang="en-US" b="1" i="0" u="none" baseline="0" dirty="0" smtClean="0"/>
              <a:t>Interaction with Class:</a:t>
            </a:r>
          </a:p>
          <a:p>
            <a:r>
              <a:rPr lang="en-US" b="0" i="0" u="none" baseline="0" dirty="0" smtClean="0"/>
              <a:t>With regard to the pictured elderly worker:</a:t>
            </a:r>
          </a:p>
          <a:p>
            <a:r>
              <a:rPr lang="en-US" b="0" i="0" u="none" baseline="0" dirty="0" smtClean="0"/>
              <a:t>What if the tractor steps were slick with rain or ice?</a:t>
            </a:r>
          </a:p>
          <a:p>
            <a:r>
              <a:rPr lang="en-US" b="0" i="0" u="none" baseline="0" dirty="0" smtClean="0"/>
              <a:t>What if the steps are damaged or loose?</a:t>
            </a:r>
            <a:br>
              <a:rPr lang="en-US" b="0" i="0" u="none" baseline="0" dirty="0" smtClean="0"/>
            </a:br>
            <a:r>
              <a:rPr lang="en-US" b="0" i="0" u="none" baseline="0" dirty="0" smtClean="0"/>
              <a:t>What if the handrail is not properly attached or weakened / rusty?</a:t>
            </a:r>
          </a:p>
          <a:p>
            <a:r>
              <a:rPr lang="en-US" b="0" i="0" u="none" baseline="0" dirty="0" smtClean="0"/>
              <a:t>What might distract you and contribute to a fall?</a:t>
            </a:r>
          </a:p>
        </p:txBody>
      </p:sp>
    </p:spTree>
    <p:extLst>
      <p:ext uri="{BB962C8B-B14F-4D97-AF65-F5344CB8AC3E}">
        <p14:creationId xmlns:p14="http://schemas.microsoft.com/office/powerpoint/2010/main" val="3783980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FALLS</a:t>
            </a:r>
            <a:r>
              <a:rPr lang="en-US" b="1" u="sng" baseline="0" dirty="0" smtClean="0"/>
              <a:t> ONTO OR INTO EQUIPMENT</a:t>
            </a:r>
          </a:p>
          <a:p>
            <a:endParaRPr lang="en-US" b="1" u="sng" baseline="0" dirty="0" smtClean="0"/>
          </a:p>
          <a:p>
            <a:r>
              <a:rPr lang="en-US" b="0" u="none" baseline="0" dirty="0" smtClean="0"/>
              <a:t>Review slide content.</a:t>
            </a:r>
          </a:p>
          <a:p>
            <a:endParaRPr lang="en-US" b="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Standard Correlation:</a:t>
            </a:r>
            <a:br>
              <a:rPr lang="en-US" b="1" i="0" u="none" baseline="0" dirty="0" smtClean="0"/>
            </a:br>
            <a:r>
              <a:rPr lang="en-US" b="0" i="0" u="none" baseline="0" dirty="0" smtClean="0"/>
              <a:t>OSHA requires fall protection for any employee working where there a fall may occur into or onto dangerous equipment.</a:t>
            </a:r>
            <a:br>
              <a:rPr lang="en-US" b="0" i="0" u="none" baseline="0" dirty="0" smtClean="0"/>
            </a:br>
            <a:r>
              <a:rPr lang="en-US" b="0" i="0" u="none" baseline="0" dirty="0" smtClean="0"/>
              <a:t>“</a:t>
            </a:r>
            <a:r>
              <a:rPr lang="en-US" sz="1050" i="1" dirty="0" smtClean="0">
                <a:effectLst/>
              </a:rPr>
              <a:t>Each employee less than</a:t>
            </a:r>
            <a:r>
              <a:rPr lang="en-US" sz="1050" dirty="0" smtClean="0">
                <a:effectLst/>
              </a:rPr>
              <a:t> 4 feet (1.2 m) above dangerous equipment is protected from falling into or onto the dangerous equipment by a guardrail system or a travel restraint system, unless the equipment is covered or guarded to eliminate the hazard.” [ </a:t>
            </a:r>
            <a:r>
              <a:rPr lang="en-US" sz="1050" dirty="0" smtClean="0">
                <a:effectLst/>
                <a:latin typeface="Arial Narrow" panose="020B0606020202030204" pitchFamily="34" charset="0"/>
              </a:rPr>
              <a:t>§</a:t>
            </a:r>
            <a:r>
              <a:rPr lang="en-US" sz="1050" baseline="0" dirty="0" smtClean="0">
                <a:effectLst/>
                <a:latin typeface="Arial Narrow" panose="020B0606020202030204" pitchFamily="34" charset="0"/>
              </a:rPr>
              <a:t> 1910.28(b)(6)(</a:t>
            </a:r>
            <a:r>
              <a:rPr lang="en-US" sz="1050" baseline="0" dirty="0" err="1" smtClean="0">
                <a:effectLst/>
                <a:latin typeface="Arial Narrow" panose="020B0606020202030204" pitchFamily="34" charset="0"/>
              </a:rPr>
              <a:t>i</a:t>
            </a:r>
            <a:r>
              <a:rPr lang="en-US" sz="1050" baseline="0" dirty="0" smtClean="0">
                <a:effectLst/>
                <a:latin typeface="Arial Narrow" panose="020B0606020202030204" pitchFamily="34" charset="0"/>
              </a:rPr>
              <a:t>) ]</a:t>
            </a:r>
            <a:br>
              <a:rPr lang="en-US" sz="1050" baseline="0" dirty="0" smtClean="0">
                <a:effectLst/>
                <a:latin typeface="Arial Narrow" panose="020B0606020202030204" pitchFamily="34" charset="0"/>
              </a:rPr>
            </a:br>
            <a:r>
              <a:rPr lang="en-US" sz="1050" baseline="0" dirty="0" smtClean="0">
                <a:effectLst/>
                <a:latin typeface="Arial Narrow" panose="020B0606020202030204" pitchFamily="34" charset="0"/>
              </a:rPr>
              <a:t>“</a:t>
            </a:r>
            <a:r>
              <a:rPr lang="en-US" sz="1050" b="0" i="1" kern="1200" dirty="0" smtClean="0">
                <a:solidFill>
                  <a:schemeClr val="tx1"/>
                </a:solidFill>
                <a:effectLst/>
                <a:latin typeface="Arial Narrow" panose="020B0606020202030204" pitchFamily="34" charset="0"/>
                <a:ea typeface="+mn-ea"/>
                <a:cs typeface="Times New Roman" panose="02020603050405020304" pitchFamily="18" charset="0"/>
              </a:rPr>
              <a:t>Each employee 4 feet</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(1.2 m) or more above dangerous equipment must be protected from falling by: (A) Guardrail</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 systems; (B) Safety net systems; (C) Travel restraint systems; or (D) Personal fall arrest systems.” </a:t>
            </a:r>
            <a:r>
              <a:rPr lang="en-US" sz="1050" dirty="0" smtClean="0">
                <a:effectLst/>
              </a:rPr>
              <a:t>[ </a:t>
            </a:r>
            <a:r>
              <a:rPr lang="en-US" sz="1050" dirty="0" smtClean="0">
                <a:effectLst/>
                <a:latin typeface="Arial Narrow" panose="020B0606020202030204" pitchFamily="34" charset="0"/>
              </a:rPr>
              <a:t>§</a:t>
            </a:r>
            <a:r>
              <a:rPr lang="en-US" sz="1050" baseline="0" dirty="0" smtClean="0">
                <a:effectLst/>
                <a:latin typeface="Arial Narrow" panose="020B0606020202030204" pitchFamily="34" charset="0"/>
              </a:rPr>
              <a:t> 1910.28(b)(6)(ii)(A-D) ]</a:t>
            </a:r>
            <a:endParaRPr lang="en-US" b="0" i="0" u="none" baseline="0" dirty="0" smtClean="0"/>
          </a:p>
          <a:p>
            <a:endParaRPr lang="en-US" b="0" u="none" baseline="0" dirty="0" smtClean="0"/>
          </a:p>
          <a:p>
            <a:r>
              <a:rPr lang="en-US" b="1" u="none" dirty="0" smtClean="0"/>
              <a:t>Note:</a:t>
            </a:r>
            <a:endParaRPr lang="en-US" b="0" u="none" dirty="0" smtClean="0"/>
          </a:p>
          <a:p>
            <a:r>
              <a:rPr lang="en-US" b="0" u="none" dirty="0" smtClean="0"/>
              <a:t>This</a:t>
            </a:r>
            <a:r>
              <a:rPr lang="en-US" b="0" u="none" baseline="0" dirty="0" smtClean="0"/>
              <a:t> type of fall is often overlooked when evaluating hazards. </a:t>
            </a:r>
            <a:endParaRPr lang="en-US" b="1" u="none" dirty="0"/>
          </a:p>
        </p:txBody>
      </p:sp>
    </p:spTree>
    <p:extLst>
      <p:ext uri="{BB962C8B-B14F-4D97-AF65-F5344CB8AC3E}">
        <p14:creationId xmlns:p14="http://schemas.microsoft.com/office/powerpoint/2010/main" val="411689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ABOUT</a:t>
            </a:r>
            <a:r>
              <a:rPr lang="en-US" b="1" u="sng" baseline="0" dirty="0" smtClean="0"/>
              <a:t> THIS PROGRAM</a:t>
            </a:r>
          </a:p>
          <a:p>
            <a:endParaRPr lang="en-US" b="1" baseline="0" dirty="0" smtClean="0"/>
          </a:p>
          <a:p>
            <a:r>
              <a:rPr lang="en-US" sz="1100" dirty="0"/>
              <a:t>Review slide content.</a:t>
            </a:r>
          </a:p>
          <a:p>
            <a:r>
              <a:rPr lang="en-US" sz="1100" dirty="0"/>
              <a:t>This is a required disclaimer for the Program.</a:t>
            </a:r>
            <a:endParaRPr lang="en-US" b="1" dirty="0"/>
          </a:p>
        </p:txBody>
      </p:sp>
    </p:spTree>
    <p:extLst>
      <p:ext uri="{BB962C8B-B14F-4D97-AF65-F5344CB8AC3E}">
        <p14:creationId xmlns:p14="http://schemas.microsoft.com/office/powerpoint/2010/main" val="2156780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HOLES &amp;</a:t>
            </a:r>
            <a:r>
              <a:rPr lang="en-US" b="1" u="sng" baseline="0" dirty="0" smtClean="0"/>
              <a:t> OPENINGS</a:t>
            </a:r>
          </a:p>
          <a:p>
            <a:endParaRPr lang="en-US" b="1" u="sng" baseline="0" dirty="0" smtClean="0"/>
          </a:p>
          <a:p>
            <a:r>
              <a:rPr lang="en-US" b="0" u="none" dirty="0" smtClean="0"/>
              <a:t>Review slide</a:t>
            </a:r>
            <a:r>
              <a:rPr lang="en-US" b="0" u="none" baseline="0" dirty="0" smtClean="0"/>
              <a:t> content.</a:t>
            </a:r>
          </a:p>
          <a:p>
            <a:endParaRPr lang="en-US" b="0" u="none" baseline="0" dirty="0" smtClean="0"/>
          </a:p>
          <a:p>
            <a:r>
              <a:rPr lang="en-US" dirty="0" smtClean="0"/>
              <a:t>A hole is a gap or void 2 inches or more in its least dimension in a floor, roof, deck, or other walking/working surface</a:t>
            </a:r>
            <a:r>
              <a:rPr lang="en-US" baseline="0" dirty="0" smtClean="0"/>
              <a:t> </a:t>
            </a:r>
            <a:r>
              <a:rPr lang="en-US" dirty="0" smtClean="0"/>
              <a:t>that is hazardous because workers can fall through the hole,</a:t>
            </a:r>
            <a:r>
              <a:rPr lang="en-US" baseline="0" dirty="0" smtClean="0"/>
              <a:t> the hole itself can create a tripping hazard, or because objects can fall through the hole and hit others on a lower level.</a:t>
            </a:r>
            <a:r>
              <a:rPr lang="en-US" dirty="0" smtClean="0"/>
              <a:t> [ </a:t>
            </a:r>
            <a:r>
              <a:rPr lang="en-US" dirty="0" smtClean="0">
                <a:latin typeface="Arial Narrow" panose="020B0606020202030204" pitchFamily="34" charset="0"/>
              </a:rPr>
              <a:t>§</a:t>
            </a:r>
            <a:r>
              <a:rPr lang="en-US" dirty="0" smtClean="0"/>
              <a:t>1910.28(b)(3)</a:t>
            </a:r>
            <a:r>
              <a:rPr lang="en-US" baseline="0" dirty="0" smtClean="0"/>
              <a:t> ]</a:t>
            </a:r>
            <a:endParaRPr lang="en-US" dirty="0" smtClean="0"/>
          </a:p>
          <a:p>
            <a:r>
              <a:rPr lang="en-US" dirty="0" smtClean="0"/>
              <a:t/>
            </a:r>
            <a:br>
              <a:rPr lang="en-US" dirty="0" smtClean="0"/>
            </a:br>
            <a:r>
              <a:rPr lang="en-US" dirty="0" smtClean="0"/>
              <a:t>An opening means a gap or open space in a wall, partition, vertical walking-working surface, or similar surface that is at least 30 inches (76 cm) high and at least 18 inches (46 cm) wide, through which an employee can fall to a lower level. [ </a:t>
            </a:r>
            <a:r>
              <a:rPr lang="en-US" dirty="0" smtClean="0">
                <a:latin typeface="Arial Narrow" panose="020B0606020202030204" pitchFamily="34" charset="0"/>
              </a:rPr>
              <a:t>§</a:t>
            </a:r>
            <a:r>
              <a:rPr lang="en-US" baseline="0" dirty="0" smtClean="0"/>
              <a:t>1910.28(b)(7) ]</a:t>
            </a:r>
            <a:r>
              <a:rPr lang="en-US" dirty="0" smtClean="0"/>
              <a:t/>
            </a:r>
            <a:br>
              <a:rPr lang="en-US" dirty="0" smtClean="0"/>
            </a:br>
            <a:endParaRPr lang="en-US" dirty="0" smtClean="0"/>
          </a:p>
          <a:p>
            <a:r>
              <a:rPr lang="en-US" dirty="0" smtClean="0"/>
              <a:t>Common holes include:</a:t>
            </a:r>
          </a:p>
          <a:p>
            <a:pPr marL="171450" indent="-171450">
              <a:buFont typeface="Arial" panose="020B0604020202020204" pitchFamily="34" charset="0"/>
              <a:buChar char="•"/>
            </a:pPr>
            <a:r>
              <a:rPr lang="en-US" dirty="0" smtClean="0"/>
              <a:t>Skylights</a:t>
            </a:r>
            <a:r>
              <a:rPr lang="en-US" baseline="0" dirty="0" smtClean="0"/>
              <a:t> or ventilation openings</a:t>
            </a:r>
          </a:p>
          <a:p>
            <a:pPr marL="171450" indent="-171450">
              <a:buFont typeface="Arial" panose="020B0604020202020204" pitchFamily="34" charset="0"/>
              <a:buChar char="•"/>
            </a:pPr>
            <a:r>
              <a:rPr lang="en-US" dirty="0" smtClean="0"/>
              <a:t>Holes cut in a floor or roof</a:t>
            </a:r>
            <a:r>
              <a:rPr lang="en-US" baseline="0" dirty="0" smtClean="0"/>
              <a:t> for machinery or access purposes</a:t>
            </a:r>
            <a:r>
              <a:rPr lang="en-US" dirty="0" smtClean="0"/>
              <a:t>;</a:t>
            </a:r>
          </a:p>
          <a:p>
            <a:pPr marL="171450" indent="-171450">
              <a:buFont typeface="Arial" panose="020B0604020202020204" pitchFamily="34" charset="0"/>
              <a:buChar char="•"/>
            </a:pPr>
            <a:r>
              <a:rPr lang="en-US" dirty="0" smtClean="0"/>
              <a:t>Excavations for pits, wells, or shafts (e.g., caissons); and</a:t>
            </a:r>
          </a:p>
          <a:p>
            <a:pPr marL="171450" indent="-171450">
              <a:buFont typeface="Arial" panose="020B0604020202020204" pitchFamily="34" charset="0"/>
              <a:buChar char="•"/>
            </a:pPr>
            <a:r>
              <a:rPr lang="en-US" dirty="0" smtClean="0"/>
              <a:t>Excavations or cuts in roadways.</a:t>
            </a:r>
            <a:endParaRPr lang="en-US" b="0" u="none" dirty="0"/>
          </a:p>
          <a:p>
            <a:pPr marL="0" indent="0">
              <a:buFont typeface="Arial" panose="020B0604020202020204" pitchFamily="34" charset="0"/>
              <a:buNone/>
            </a:pPr>
            <a:endParaRPr lang="en-US" b="0" u="none" dirty="0" smtClean="0"/>
          </a:p>
          <a:p>
            <a:pPr marL="0" indent="0">
              <a:buFont typeface="Arial" panose="020B0604020202020204" pitchFamily="34" charset="0"/>
              <a:buNone/>
            </a:pPr>
            <a:r>
              <a:rPr lang="en-US" b="1" i="0" u="none" baseline="0" dirty="0" smtClean="0"/>
              <a:t>Standard Correlation:</a:t>
            </a:r>
            <a:br>
              <a:rPr lang="en-US" b="1" i="0" u="none" baseline="0" dirty="0" smtClean="0"/>
            </a:br>
            <a:r>
              <a:rPr lang="en-US" b="0" i="0" u="none" baseline="0" dirty="0" smtClean="0"/>
              <a:t>OSHA requires employers to ensure each employee is protected from falling through holes and openings.</a:t>
            </a:r>
          </a:p>
          <a:p>
            <a:pPr marL="0" indent="0">
              <a:buFont typeface="Arial" panose="020B0604020202020204" pitchFamily="34" charset="0"/>
              <a:buNone/>
            </a:pPr>
            <a:r>
              <a:rPr lang="en-US" b="0" i="0" u="none" baseline="0" dirty="0" smtClean="0"/>
              <a:t>Holes and openings are defined in 29 CFR 1910.21(b).</a:t>
            </a:r>
          </a:p>
          <a:p>
            <a:pPr marL="0" indent="0">
              <a:buFont typeface="Arial" panose="020B0604020202020204" pitchFamily="34" charset="0"/>
              <a:buNone/>
            </a:pPr>
            <a:r>
              <a:rPr lang="en-US" b="0" i="0" u="none" baseline="0" dirty="0" smtClean="0"/>
              <a:t>The requirements for protecting employees from holes and openings is covered separately.</a:t>
            </a:r>
          </a:p>
          <a:p>
            <a:pPr marL="0" indent="0">
              <a:buFont typeface="Arial" panose="020B0604020202020204" pitchFamily="34" charset="0"/>
              <a:buNone/>
            </a:pPr>
            <a:r>
              <a:rPr lang="en-US" b="0" i="0" u="none" baseline="0" dirty="0" smtClean="0"/>
              <a:t>Holes, including skylights, are covered by 29 CFR 1910.28(b)(3).</a:t>
            </a:r>
          </a:p>
          <a:p>
            <a:pPr marL="0" indent="0">
              <a:buFont typeface="Arial" panose="020B0604020202020204" pitchFamily="34" charset="0"/>
              <a:buNone/>
            </a:pPr>
            <a:r>
              <a:rPr lang="en-US" b="0" u="none" dirty="0" smtClean="0"/>
              <a:t>Openings are covered under 29 CFR 1910.28(b)(7).</a:t>
            </a:r>
            <a:endParaRPr lang="en-US" b="0" u="none" dirty="0"/>
          </a:p>
        </p:txBody>
      </p:sp>
    </p:spTree>
    <p:extLst>
      <p:ext uri="{BB962C8B-B14F-4D97-AF65-F5344CB8AC3E}">
        <p14:creationId xmlns:p14="http://schemas.microsoft.com/office/powerpoint/2010/main" val="334439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EXCAVATIONS</a:t>
            </a:r>
          </a:p>
          <a:p>
            <a:endParaRPr lang="en-US" b="1" u="sng" dirty="0" smtClean="0"/>
          </a:p>
          <a:p>
            <a:r>
              <a:rPr lang="en-US" b="0" u="none" dirty="0" smtClean="0"/>
              <a:t>Review</a:t>
            </a:r>
            <a:r>
              <a:rPr lang="en-US" b="0" u="none" baseline="0" dirty="0" smtClean="0"/>
              <a:t> slide content.</a:t>
            </a:r>
          </a:p>
          <a:p>
            <a:endParaRPr lang="en-US" b="0" u="none" baseline="0" dirty="0" smtClean="0"/>
          </a:p>
          <a:p>
            <a:r>
              <a:rPr lang="en-US" b="0" u="none" baseline="0" dirty="0" smtClean="0"/>
              <a:t>If excavations or trenches are present in the workplace, a competent person should be overseeing that aspect of the project.</a:t>
            </a:r>
            <a:br>
              <a:rPr lang="en-US" b="0" u="none" baseline="0" dirty="0" smtClean="0"/>
            </a:br>
            <a:r>
              <a:rPr lang="en-US" b="0" u="none" baseline="0" dirty="0" smtClean="0"/>
              <a:t>Part of the excavation competent person’s responsibility is to identify hazardous conditions. [ 29 CFR 1926.651(k)(1) ].</a:t>
            </a:r>
          </a:p>
          <a:p>
            <a:endPar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endParaRPr>
          </a:p>
          <a:p>
            <a:r>
              <a:rPr lang="en-US" sz="1050" b="1" i="0" u="none" kern="1200" baseline="0" dirty="0" smtClean="0">
                <a:solidFill>
                  <a:schemeClr val="tx1"/>
                </a:solidFill>
                <a:effectLst/>
                <a:latin typeface="Arial Narrow" panose="020B0606020202030204" pitchFamily="34" charset="0"/>
                <a:ea typeface="+mn-ea"/>
                <a:cs typeface="Times New Roman" panose="02020603050405020304" pitchFamily="18" charset="0"/>
              </a:rPr>
              <a:t>Interaction with Class:</a:t>
            </a:r>
          </a:p>
          <a:p>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Is the worker in the maroon shirt exposed to a fall hazard?</a:t>
            </a:r>
            <a:b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b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What</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 measures could be employed to protect the area?</a:t>
            </a:r>
            <a:b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b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How important is worksite access control as part of fall protection?</a:t>
            </a:r>
            <a:endParaRPr lang="en-US" sz="1050" b="0" i="0" kern="1200" dirty="0" smtClean="0">
              <a:solidFill>
                <a:schemeClr val="tx1"/>
              </a:solidFill>
              <a:effectLst/>
              <a:latin typeface="Arial Narrow" panose="020B0606020202030204" pitchFamily="34" charset="0"/>
              <a:ea typeface="+mn-ea"/>
              <a:cs typeface="Times New Roman" panose="02020603050405020304" pitchFamily="18" charset="0"/>
            </a:endParaRPr>
          </a:p>
          <a:p>
            <a:endParaRPr lang="en-US" sz="1050" b="0" i="0" u="none" kern="1200" dirty="0" smtClean="0">
              <a:solidFill>
                <a:schemeClr val="tx1"/>
              </a:solidFill>
              <a:effectLst/>
              <a:latin typeface="Arial Narrow" panose="020B0606020202030204" pitchFamily="34" charset="0"/>
              <a:ea typeface="+mn-ea"/>
              <a:cs typeface="Times New Roman" panose="02020603050405020304" pitchFamily="18" charset="0"/>
            </a:endParaRPr>
          </a:p>
          <a:p>
            <a:r>
              <a:rPr lang="en-US" b="1" i="0" u="none" baseline="0" dirty="0" smtClean="0"/>
              <a:t>Standard Correlation:</a:t>
            </a:r>
            <a:br>
              <a:rPr lang="en-US" b="1" i="0" u="none" baseline="0" dirty="0" smtClean="0"/>
            </a:br>
            <a:r>
              <a:rPr lang="en-US" b="0" i="0" u="none" baseline="0" dirty="0" smtClean="0"/>
              <a:t>OSHA requires fall protection for any employee working near excavations, trenches, wells, pits, etc.</a:t>
            </a:r>
            <a:br>
              <a:rPr lang="en-US" b="0" i="0" u="none" baseline="0" dirty="0" smtClean="0"/>
            </a:br>
            <a:r>
              <a:rPr lang="en-US" b="0" i="0" u="none" baseline="0" dirty="0" smtClean="0"/>
              <a:t>The OSHA Construction Standard (29 CFR 1926) governs these types of activities.</a:t>
            </a:r>
            <a:br>
              <a:rPr lang="en-US" b="0" i="0" u="none" baseline="0" dirty="0" smtClean="0"/>
            </a:br>
            <a:r>
              <a:rPr lang="en-US" b="0" i="0" u="none" baseline="0" dirty="0" smtClean="0"/>
              <a:t>“</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Each employee at the edge of an excavation 6 feet (1.8 m) or more in depth shall be protected from falling by guardrail systems, fences, or barricades when the excavations are not readily seen because of plant growth or other visual barrier” [ §1926.501(b)(7)(</a:t>
            </a:r>
            <a:r>
              <a:rPr lang="en-US" sz="1050" b="0" i="0" kern="1200" dirty="0" err="1" smtClean="0">
                <a:solidFill>
                  <a:schemeClr val="tx1"/>
                </a:solidFill>
                <a:effectLst/>
                <a:latin typeface="Arial Narrow" panose="020B0606020202030204" pitchFamily="34" charset="0"/>
                <a:ea typeface="+mn-ea"/>
                <a:cs typeface="Times New Roman" panose="02020603050405020304" pitchFamily="18" charset="0"/>
              </a:rPr>
              <a:t>i</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a:t>
            </a:r>
          </a:p>
          <a:p>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“Each employee at the edge of a well, pit, shaft, and similar excavation 6 feet (1.8 m) or more in depth shall be protected from falling by guardrail systems, fences, barricades, or covers.” [ §1926.501(b)(7)(ii) ]</a:t>
            </a:r>
          </a:p>
          <a:p>
            <a:endParaRPr lang="en-US" b="0" u="none" dirty="0"/>
          </a:p>
        </p:txBody>
      </p:sp>
    </p:spTree>
    <p:extLst>
      <p:ext uri="{BB962C8B-B14F-4D97-AF65-F5344CB8AC3E}">
        <p14:creationId xmlns:p14="http://schemas.microsoft.com/office/powerpoint/2010/main" val="4065291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LADDERS</a:t>
            </a:r>
          </a:p>
          <a:p>
            <a:endParaRPr lang="en-US" b="1" u="sng" dirty="0" smtClean="0"/>
          </a:p>
          <a:p>
            <a:r>
              <a:rPr lang="en-US" b="0" u="none" dirty="0" smtClean="0"/>
              <a:t>Review slide content.</a:t>
            </a:r>
          </a:p>
          <a:p>
            <a:endParaRPr lang="en-US" b="0" u="none" dirty="0" smtClean="0"/>
          </a:p>
          <a:p>
            <a:r>
              <a:rPr lang="en-US" dirty="0" smtClean="0"/>
              <a:t>Falls from portable ladders (step, straight, combination and extension) are one of the leading causes of occupational fatalities and injuries. </a:t>
            </a:r>
          </a:p>
          <a:p>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Common</a:t>
            </a:r>
            <a:r>
              <a:rPr lang="en-US" sz="1050" kern="1200" baseline="0" dirty="0" smtClean="0">
                <a:solidFill>
                  <a:schemeClr val="tx1"/>
                </a:solidFill>
                <a:effectLst/>
                <a:latin typeface="Arial Narrow" panose="020B0606020202030204" pitchFamily="34" charset="0"/>
                <a:ea typeface="+mn-ea"/>
                <a:cs typeface="Times New Roman" panose="02020603050405020304" pitchFamily="18" charset="0"/>
              </a:rPr>
              <a:t> causes of falls from ladders include:</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Using a damaged ladder</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Using a ladder on slippery or unstable surface</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Failing</a:t>
            </a:r>
            <a:r>
              <a:rPr lang="en-US" sz="1050" kern="1200" baseline="0" dirty="0" smtClean="0">
                <a:solidFill>
                  <a:schemeClr val="tx1"/>
                </a:solidFill>
                <a:effectLst/>
                <a:latin typeface="Arial Narrow" panose="020B0606020202030204" pitchFamily="34" charset="0"/>
                <a:ea typeface="+mn-ea"/>
                <a:cs typeface="Times New Roman" panose="02020603050405020304" pitchFamily="18" charset="0"/>
              </a:rPr>
              <a:t> to lock in the </a:t>
            </a: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ladder spreader</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Standing on the top step or top cap</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Exceeding the ladder’s rated load</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Using a ladder in a high-traffic location</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Overreaching while on the ladder</a:t>
            </a:r>
          </a:p>
          <a:p>
            <a:pPr marL="171450" indent="-171450">
              <a:buFont typeface="Arial" panose="020B0604020202020204" pitchFamily="34" charset="0"/>
              <a:buChar char="•"/>
            </a:pPr>
            <a:r>
              <a:rPr lang="en-US" sz="1050" kern="1200" dirty="0" smtClean="0">
                <a:solidFill>
                  <a:schemeClr val="tx1"/>
                </a:solidFill>
                <a:effectLst/>
                <a:latin typeface="Arial Narrow" panose="020B0606020202030204" pitchFamily="34" charset="0"/>
                <a:ea typeface="+mn-ea"/>
                <a:cs typeface="Times New Roman" panose="02020603050405020304" pitchFamily="18" charset="0"/>
              </a:rPr>
              <a:t>Using a ladder too closely to energized electrical wiring/equipment</a:t>
            </a:r>
          </a:p>
          <a:p>
            <a:pPr marL="171450" indent="-171450">
              <a:buFont typeface="Arial" panose="020B0604020202020204" pitchFamily="34" charset="0"/>
              <a:buChar char="•"/>
            </a:pPr>
            <a:endParaRPr lang="en-US" dirty="0"/>
          </a:p>
          <a:p>
            <a:r>
              <a:rPr lang="en-US" b="1" dirty="0"/>
              <a:t>Standard Correlation:</a:t>
            </a:r>
            <a:br>
              <a:rPr lang="en-US" b="1" dirty="0"/>
            </a:br>
            <a:r>
              <a:rPr lang="en-US" dirty="0" smtClean="0"/>
              <a:t>29 CFR 1910.23 is the standard governing ladders.</a:t>
            </a:r>
          </a:p>
          <a:p>
            <a:r>
              <a:rPr lang="en-US" dirty="0" smtClean="0"/>
              <a:t>§ 1910.23(b) provides extensive guidelines for ladders and ladder usage.</a:t>
            </a:r>
          </a:p>
        </p:txBody>
      </p:sp>
    </p:spTree>
    <p:extLst>
      <p:ext uri="{BB962C8B-B14F-4D97-AF65-F5344CB8AC3E}">
        <p14:creationId xmlns:p14="http://schemas.microsoft.com/office/powerpoint/2010/main" val="1291271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SECONDARY FALLS</a:t>
            </a:r>
          </a:p>
          <a:p>
            <a:endParaRPr lang="en-US" b="1" u="sng" dirty="0" smtClean="0"/>
          </a:p>
          <a:p>
            <a:r>
              <a:rPr lang="en-US" b="0" u="none" dirty="0" smtClean="0"/>
              <a:t>Review</a:t>
            </a:r>
            <a:r>
              <a:rPr lang="en-US" b="0" u="none" baseline="0" dirty="0" smtClean="0"/>
              <a:t> slide content.</a:t>
            </a:r>
          </a:p>
          <a:p>
            <a:endParaRPr lang="en-US" b="0" u="none" baseline="0" dirty="0" smtClean="0"/>
          </a:p>
          <a:p>
            <a:r>
              <a:rPr lang="en-US" b="1" i="0" u="none" baseline="0" dirty="0" smtClean="0"/>
              <a:t>Interaction with Class:</a:t>
            </a:r>
          </a:p>
          <a:p>
            <a:r>
              <a:rPr lang="en-US" b="0" i="0" u="none" baseline="0" dirty="0" smtClean="0"/>
              <a:t>What types of tasks place workers 55 and older at an increased risk of falls?  Why?</a:t>
            </a:r>
          </a:p>
          <a:p>
            <a:r>
              <a:rPr lang="en-US" b="0" i="0" u="none" baseline="0" dirty="0" smtClean="0"/>
              <a:t>What challenges does this create for an employer?</a:t>
            </a:r>
            <a:endParaRPr lang="en-US" b="0" u="none" dirty="0"/>
          </a:p>
        </p:txBody>
      </p:sp>
    </p:spTree>
    <p:extLst>
      <p:ext uri="{BB962C8B-B14F-4D97-AF65-F5344CB8AC3E}">
        <p14:creationId xmlns:p14="http://schemas.microsoft.com/office/powerpoint/2010/main" val="2196119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SECONDARY FALLS</a:t>
            </a:r>
          </a:p>
          <a:p>
            <a:endParaRPr lang="en-US" b="1" u="sng" dirty="0" smtClean="0"/>
          </a:p>
          <a:p>
            <a:r>
              <a:rPr lang="en-US" b="0" u="none" dirty="0" smtClean="0"/>
              <a:t>Review</a:t>
            </a:r>
            <a:r>
              <a:rPr lang="en-US" b="0" u="none" baseline="0" dirty="0" smtClean="0"/>
              <a:t> slide content.</a:t>
            </a:r>
            <a:endParaRPr lang="en-US" b="0" u="none" dirty="0" smtClean="0"/>
          </a:p>
          <a:p>
            <a:endParaRPr lang="en-US" dirty="0" smtClean="0"/>
          </a:p>
          <a:p>
            <a:r>
              <a:rPr lang="en-US" b="1" dirty="0" smtClean="0"/>
              <a:t>Photo:</a:t>
            </a:r>
            <a:endParaRPr lang="en-US" b="1" baseline="0" dirty="0" smtClean="0"/>
          </a:p>
          <a:p>
            <a:r>
              <a:rPr lang="en-US" b="0" baseline="0" dirty="0" smtClean="0"/>
              <a:t>A Giles County, Virginia resident dismounting a tractor. </a:t>
            </a:r>
          </a:p>
          <a:p>
            <a:endParaRPr lang="en-US" b="0" baseline="0" dirty="0" smtClean="0"/>
          </a:p>
          <a:p>
            <a:r>
              <a:rPr lang="en-US" b="1" baseline="0" dirty="0" smtClean="0"/>
              <a:t>Interaction with Class:</a:t>
            </a:r>
          </a:p>
          <a:p>
            <a:r>
              <a:rPr lang="en-US" b="0" baseline="0" dirty="0" smtClean="0"/>
              <a:t>Consider the photo.  You’re the employer of a service / maintenance worker.  What challenges are there when protecting the worker sent out to service this equipment from fall hazards?</a:t>
            </a:r>
          </a:p>
        </p:txBody>
      </p:sp>
    </p:spTree>
    <p:extLst>
      <p:ext uri="{BB962C8B-B14F-4D97-AF65-F5344CB8AC3E}">
        <p14:creationId xmlns:p14="http://schemas.microsoft.com/office/powerpoint/2010/main" val="1685653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EVALUATING</a:t>
            </a:r>
            <a:r>
              <a:rPr lang="en-US" b="1" u="sng" baseline="0" dirty="0" smtClean="0"/>
              <a:t> YOUR FALL RISK</a:t>
            </a:r>
          </a:p>
          <a:p>
            <a:endParaRPr lang="en-US" b="1" u="sng" baseline="0" dirty="0" smtClean="0"/>
          </a:p>
          <a:p>
            <a:r>
              <a:rPr lang="en-US" b="0" u="none" baseline="0" dirty="0" smtClean="0"/>
              <a:t>Review slide content. </a:t>
            </a:r>
            <a:endParaRPr lang="en-US" b="0" u="none" dirty="0"/>
          </a:p>
        </p:txBody>
      </p:sp>
    </p:spTree>
    <p:extLst>
      <p:ext uri="{BB962C8B-B14F-4D97-AF65-F5344CB8AC3E}">
        <p14:creationId xmlns:p14="http://schemas.microsoft.com/office/powerpoint/2010/main" val="3024632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ACTIVITY FOUR</a:t>
            </a:r>
          </a:p>
          <a:p>
            <a:endParaRPr lang="en-US" b="1" u="sng" dirty="0" smtClean="0"/>
          </a:p>
          <a:p>
            <a:r>
              <a:rPr lang="en-US" sz="1100" b="1" dirty="0"/>
              <a:t>Purpose: </a:t>
            </a:r>
          </a:p>
          <a:p>
            <a:pPr marL="171450" lvl="0" indent="-171450">
              <a:buFont typeface="Arial" panose="020B0604020202020204" pitchFamily="34" charset="0"/>
              <a:buChar char="•"/>
            </a:pPr>
            <a:r>
              <a:rPr lang="en-US" sz="1100" dirty="0"/>
              <a:t>Understand that </a:t>
            </a:r>
            <a:r>
              <a:rPr lang="en-US" sz="1100" dirty="0" smtClean="0"/>
              <a:t>fall hazards can take many forms; </a:t>
            </a:r>
            <a:r>
              <a:rPr lang="en-US" sz="1100" dirty="0"/>
              <a:t>and</a:t>
            </a:r>
          </a:p>
          <a:p>
            <a:pPr marL="171450" lvl="0" indent="-171450">
              <a:buFont typeface="Arial" panose="020B0604020202020204" pitchFamily="34" charset="0"/>
              <a:buChar char="•"/>
            </a:pPr>
            <a:r>
              <a:rPr lang="en-US" sz="1100" dirty="0" smtClean="0"/>
              <a:t>Using the tool on the prior slide, recognize</a:t>
            </a:r>
            <a:r>
              <a:rPr lang="en-US" sz="1100" baseline="0" dirty="0" smtClean="0"/>
              <a:t> various fall hazards in a given situation</a:t>
            </a:r>
            <a:r>
              <a:rPr lang="en-US" sz="1100" dirty="0" smtClean="0"/>
              <a:t>.</a:t>
            </a:r>
            <a:endParaRPr lang="en-US" sz="1100" dirty="0"/>
          </a:p>
          <a:p>
            <a:pPr marL="171450" indent="-171450">
              <a:buFont typeface="Arial" panose="020B0604020202020204" pitchFamily="34" charset="0"/>
              <a:buChar char="•"/>
            </a:pPr>
            <a:r>
              <a:rPr lang="en-US" sz="1100" b="1" i="1" dirty="0"/>
              <a:t>Key point:  </a:t>
            </a:r>
            <a:r>
              <a:rPr lang="en-US" sz="1100" b="1" i="1" dirty="0" smtClean="0"/>
              <a:t>Falls</a:t>
            </a:r>
            <a:r>
              <a:rPr lang="en-US" sz="1100" b="1" i="1" baseline="0" dirty="0" smtClean="0"/>
              <a:t> do not have to be from a significant height.</a:t>
            </a:r>
            <a:endParaRPr lang="en-US" sz="1100" b="1" i="1" dirty="0"/>
          </a:p>
          <a:p>
            <a:endParaRPr lang="en-US" sz="1100" dirty="0"/>
          </a:p>
          <a:p>
            <a:r>
              <a:rPr lang="en-US" sz="1100" b="1" dirty="0"/>
              <a:t>Activity:</a:t>
            </a:r>
          </a:p>
          <a:p>
            <a:r>
              <a:rPr lang="en-US" sz="1100" dirty="0" smtClean="0"/>
              <a:t>Working within</a:t>
            </a:r>
            <a:r>
              <a:rPr lang="en-US" sz="1100" baseline="0" dirty="0" smtClean="0"/>
              <a:t> the small group, have students answer the following questions based on the photo:</a:t>
            </a:r>
            <a:r>
              <a:rPr lang="en-US" sz="1100" dirty="0" smtClean="0"/>
              <a:t>  </a:t>
            </a:r>
          </a:p>
          <a:p>
            <a:pPr marL="228600" indent="-228600">
              <a:buFont typeface="+mj-lt"/>
              <a:buAutoNum type="arabicPeriod"/>
            </a:pPr>
            <a:r>
              <a:rPr lang="en-US" sz="1100" dirty="0" smtClean="0"/>
              <a:t>What hazards do you see in this photo?</a:t>
            </a:r>
          </a:p>
          <a:p>
            <a:pPr marL="228600" indent="-228600">
              <a:buFont typeface="+mj-lt"/>
              <a:buAutoNum type="arabicPeriod"/>
            </a:pPr>
            <a:r>
              <a:rPr lang="en-US" sz="1100" dirty="0" smtClean="0"/>
              <a:t>What hazards do you think present</a:t>
            </a:r>
            <a:r>
              <a:rPr lang="en-US" sz="1100" baseline="0" dirty="0" smtClean="0"/>
              <a:t> the greatest risk?</a:t>
            </a:r>
            <a:endParaRPr lang="en-US" sz="1100" dirty="0" smtClean="0"/>
          </a:p>
          <a:p>
            <a:pPr marL="228600" indent="-228600">
              <a:buFont typeface="+mj-lt"/>
              <a:buAutoNum type="arabicPeriod"/>
            </a:pPr>
            <a:r>
              <a:rPr lang="en-US" sz="1100" dirty="0" smtClean="0"/>
              <a:t>What has been done to reduce the risk?</a:t>
            </a:r>
            <a:endParaRPr lang="en-US" sz="1100" dirty="0"/>
          </a:p>
          <a:p>
            <a:endParaRPr lang="en-US" sz="1100" dirty="0"/>
          </a:p>
          <a:p>
            <a:r>
              <a:rPr lang="en-US" sz="1100" b="1" dirty="0"/>
              <a:t>Expected Response(s):</a:t>
            </a:r>
          </a:p>
          <a:p>
            <a:r>
              <a:rPr lang="en-US" sz="1100" dirty="0"/>
              <a:t>Students should verbalize</a:t>
            </a:r>
            <a:r>
              <a:rPr lang="en-US" sz="1100" dirty="0" smtClean="0"/>
              <a:t>:</a:t>
            </a:r>
          </a:p>
          <a:p>
            <a:pPr marL="228600" indent="-228600">
              <a:buFont typeface="+mj-lt"/>
              <a:buAutoNum type="arabicPeriod"/>
            </a:pPr>
            <a:r>
              <a:rPr lang="en-US" sz="1100" dirty="0" smtClean="0"/>
              <a:t>The</a:t>
            </a:r>
            <a:r>
              <a:rPr lang="en-US" sz="1100" baseline="0" dirty="0" smtClean="0"/>
              <a:t> presence of a difference in floor heights, the stairwell, the risk of using a powered industrial truck in close proximity to the edge, the use of wire rope guardrail that sags more than 3”</a:t>
            </a:r>
          </a:p>
          <a:p>
            <a:pPr marL="228600" indent="-228600">
              <a:buFont typeface="+mj-lt"/>
              <a:buAutoNum type="arabicPeriod"/>
            </a:pPr>
            <a:r>
              <a:rPr lang="en-US" sz="1100" baseline="0" dirty="0" smtClean="0"/>
              <a:t>The difference in floor heights</a:t>
            </a:r>
          </a:p>
          <a:p>
            <a:pPr marL="228600" indent="-228600">
              <a:buFont typeface="+mj-lt"/>
              <a:buAutoNum type="arabicPeriod"/>
            </a:pPr>
            <a:r>
              <a:rPr lang="en-US" sz="1100" baseline="0" dirty="0" smtClean="0"/>
              <a:t>Painting the leading edge yellow for visibility, painting of the stair rail extension for visibility, the use of pennant rope attached to the wire rope guardrail system</a:t>
            </a:r>
          </a:p>
          <a:p>
            <a:pPr marL="171450" indent="-171450">
              <a:buFont typeface="Arial" panose="020B0604020202020204" pitchFamily="34" charset="0"/>
              <a:buChar char="•"/>
            </a:pPr>
            <a:endParaRPr lang="en-US" sz="1100" dirty="0"/>
          </a:p>
        </p:txBody>
      </p:sp>
    </p:spTree>
    <p:extLst>
      <p:ext uri="{BB962C8B-B14F-4D97-AF65-F5344CB8AC3E}">
        <p14:creationId xmlns:p14="http://schemas.microsoft.com/office/powerpoint/2010/main" val="3379439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FALL HAZARDS: Controlling Fall Hazards</a:t>
            </a:r>
          </a:p>
          <a:p>
            <a:endParaRPr lang="en-US" b="1" u="sng" dirty="0" smtClean="0"/>
          </a:p>
          <a:p>
            <a:r>
              <a:rPr lang="en-US" sz="1100" dirty="0" smtClean="0"/>
              <a:t>Section Four</a:t>
            </a:r>
            <a:r>
              <a:rPr lang="en-US" sz="1100" baseline="0" dirty="0" smtClean="0"/>
              <a:t> covers the principles</a:t>
            </a:r>
            <a:r>
              <a:rPr lang="en-US" sz="1100" dirty="0" smtClean="0"/>
              <a:t> </a:t>
            </a:r>
            <a:r>
              <a:rPr lang="en-US" sz="1100" dirty="0"/>
              <a:t>of controlling workplace hazards </a:t>
            </a:r>
            <a:r>
              <a:rPr lang="en-US" sz="1100" dirty="0" smtClean="0"/>
              <a:t>and</a:t>
            </a:r>
            <a:r>
              <a:rPr lang="en-US" sz="1100" baseline="0" dirty="0" smtClean="0"/>
              <a:t> </a:t>
            </a:r>
            <a:r>
              <a:rPr lang="en-US" sz="1100" dirty="0" smtClean="0"/>
              <a:t>serves </a:t>
            </a:r>
            <a:r>
              <a:rPr lang="en-US" sz="1100" dirty="0"/>
              <a:t>as a foundation for identifying and implementing best practices.  The concepts covered in this section are at the heart of “why” you use certain equipment, do things a certain way, and use your personal protective equipment.</a:t>
            </a:r>
          </a:p>
          <a:p>
            <a:r>
              <a:rPr lang="en-US" sz="1100" dirty="0"/>
              <a:t> </a:t>
            </a:r>
          </a:p>
          <a:p>
            <a:r>
              <a:rPr lang="en-US" sz="1100" dirty="0"/>
              <a:t>This section helps students achieve Objectives </a:t>
            </a:r>
            <a:r>
              <a:rPr lang="en-US" sz="1100" dirty="0" smtClean="0"/>
              <a:t>4 and 5.</a:t>
            </a:r>
            <a:endParaRPr lang="en-US" sz="1100" dirty="0"/>
          </a:p>
        </p:txBody>
      </p:sp>
    </p:spTree>
    <p:extLst>
      <p:ext uri="{BB962C8B-B14F-4D97-AF65-F5344CB8AC3E}">
        <p14:creationId xmlns:p14="http://schemas.microsoft.com/office/powerpoint/2010/main" val="2118979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dirty="0"/>
          </a:p>
          <a:p>
            <a:r>
              <a:rPr lang="en-US" sz="1100" dirty="0"/>
              <a:t>The concept of hazard control is pretty easy to understand, and consists of five basic ways of keeping people safe.  This typically involves five techniques (elimination, substitution, engineering controls, administrative controls, and personal protective equipment). To control hazards:</a:t>
            </a:r>
          </a:p>
          <a:p>
            <a:pPr marL="174697" indent="-174697">
              <a:buFont typeface="Arial" panose="020B0604020202020204" pitchFamily="34" charset="0"/>
              <a:buChar char="•"/>
            </a:pPr>
            <a:r>
              <a:rPr lang="en-US" sz="1100" dirty="0"/>
              <a:t>Eliminate or control all serious hazards (hazards that are causing or are likely to cause death or serious physical harm) immediately.  </a:t>
            </a:r>
          </a:p>
          <a:p>
            <a:pPr marL="174697" indent="-174697">
              <a:buFont typeface="Arial" panose="020B0604020202020204" pitchFamily="34" charset="0"/>
              <a:buChar char="•"/>
            </a:pPr>
            <a:r>
              <a:rPr lang="en-US" sz="1100" dirty="0"/>
              <a:t>If necessary, find and use short-term controls while you develop and implement longer-term solutions.</a:t>
            </a:r>
          </a:p>
          <a:p>
            <a:pPr marL="174697" indent="-174697">
              <a:buFont typeface="Arial" panose="020B0604020202020204" pitchFamily="34" charset="0"/>
              <a:buChar char="•"/>
            </a:pPr>
            <a:r>
              <a:rPr lang="en-US" sz="1100" dirty="0"/>
              <a:t>Select controls that emphasize engineering solutions (including elimination or substitution) first, followed by safe work practices, administrative controls, and finally personal protective equipment.</a:t>
            </a:r>
          </a:p>
          <a:p>
            <a:pPr marL="174697" indent="-174697">
              <a:buFont typeface="Arial" panose="020B0604020202020204" pitchFamily="34" charset="0"/>
              <a:buChar char="•"/>
            </a:pPr>
            <a:r>
              <a:rPr lang="en-US" sz="1100" dirty="0"/>
              <a:t>Avoid selecting controls that may directly or indirectly introduce new hazards. Examples include exhausting contaminated air into occupied work spaces or using hearing protection that makes it difficult to hear backup alarms.</a:t>
            </a:r>
          </a:p>
          <a:p>
            <a:pPr marL="174697" indent="-174697">
              <a:buFont typeface="Arial" panose="020B0604020202020204" pitchFamily="34" charset="0"/>
              <a:buChar char="•"/>
            </a:pPr>
            <a:r>
              <a:rPr lang="en-US" sz="1100" dirty="0"/>
              <a:t>Review and discuss control options with workers to ensure that controls are feasible and effective.</a:t>
            </a:r>
          </a:p>
          <a:p>
            <a:endParaRPr lang="en-US" sz="1100" dirty="0"/>
          </a:p>
          <a:p>
            <a:r>
              <a:rPr lang="en-US" sz="1100" dirty="0"/>
              <a:t>Employers often have to use a combination of steps when no single method fully protects you.</a:t>
            </a:r>
            <a:endParaRPr lang="en-US" dirty="0"/>
          </a:p>
        </p:txBody>
      </p:sp>
    </p:spTree>
    <p:extLst>
      <p:ext uri="{BB962C8B-B14F-4D97-AF65-F5344CB8AC3E}">
        <p14:creationId xmlns:p14="http://schemas.microsoft.com/office/powerpoint/2010/main" val="1960373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sz="1100" dirty="0"/>
          </a:p>
          <a:p>
            <a:r>
              <a:rPr lang="en-US" sz="1100" dirty="0"/>
              <a:t>Elimination and substitution, while most effective at reducing hazards, also tend to be the most difficult to implement.  </a:t>
            </a:r>
            <a:br>
              <a:rPr lang="en-US" sz="1100" dirty="0"/>
            </a:br>
            <a:r>
              <a:rPr lang="en-US" sz="1100" dirty="0" smtClean="0"/>
              <a:t>This high-mast light uses a cable system to lower light</a:t>
            </a:r>
            <a:r>
              <a:rPr lang="en-US" sz="1100" baseline="0" dirty="0" smtClean="0"/>
              <a:t> heads to the ground for bulb replacement and other maintenance tasks.</a:t>
            </a:r>
            <a:endParaRPr lang="en-US" sz="1100" dirty="0"/>
          </a:p>
          <a:p>
            <a:endParaRPr lang="en-US" sz="1100" dirty="0"/>
          </a:p>
          <a:p>
            <a:r>
              <a:rPr lang="en-US" sz="1100" b="1" dirty="0"/>
              <a:t>Interaction with Class:</a:t>
            </a:r>
          </a:p>
          <a:p>
            <a:pPr marL="171450" indent="-171450">
              <a:buFont typeface="Arial" panose="020B0604020202020204" pitchFamily="34" charset="0"/>
              <a:buChar char="•"/>
            </a:pPr>
            <a:r>
              <a:rPr lang="en-US" sz="1100" dirty="0" smtClean="0"/>
              <a:t>What other ways can fall hazards be eliminated?</a:t>
            </a:r>
            <a:endParaRPr lang="en-US" dirty="0"/>
          </a:p>
        </p:txBody>
      </p:sp>
    </p:spTree>
    <p:extLst>
      <p:ext uri="{BB962C8B-B14F-4D97-AF65-F5344CB8AC3E}">
        <p14:creationId xmlns:p14="http://schemas.microsoft.com/office/powerpoint/2010/main" val="136132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sz="1200" b="1" u="sng" dirty="0"/>
              <a:t>LEARNING OBJECTIVES</a:t>
            </a:r>
          </a:p>
          <a:p>
            <a:r>
              <a:rPr lang="en-US" sz="1200" dirty="0"/>
              <a:t>Review slide content. Make sure the students know what they can expect to walk away from today’s course with the ability to:</a:t>
            </a:r>
          </a:p>
          <a:p>
            <a:pPr marL="171450" indent="-171450">
              <a:buFont typeface="Arial" panose="020B0604020202020204" pitchFamily="34" charset="0"/>
              <a:buChar char="•"/>
            </a:pPr>
            <a:r>
              <a:rPr lang="en-US" sz="1200" dirty="0"/>
              <a:t>Exercise your rights as an employee protected by the Occupational Safety and Health Act;</a:t>
            </a:r>
          </a:p>
          <a:p>
            <a:pPr marL="171450" indent="-171450">
              <a:buFont typeface="Arial" panose="020B0604020202020204" pitchFamily="34" charset="0"/>
              <a:buChar char="•"/>
            </a:pPr>
            <a:r>
              <a:rPr lang="en-US" sz="1200" dirty="0" smtClean="0"/>
              <a:t>Understand the risk fall hazards present in the workplace, especially for today’s aging workforce;</a:t>
            </a:r>
          </a:p>
          <a:p>
            <a:pPr marL="171450" indent="-171450">
              <a:buFont typeface="Arial" panose="020B0604020202020204" pitchFamily="34" charset="0"/>
              <a:buChar char="•"/>
            </a:pPr>
            <a:r>
              <a:rPr lang="en-US" sz="1200" dirty="0" smtClean="0"/>
              <a:t>Recognize when you may be exposed to a fall hazard;</a:t>
            </a:r>
          </a:p>
          <a:p>
            <a:pPr marL="171450" indent="-171450">
              <a:buFont typeface="Arial" panose="020B0604020202020204" pitchFamily="34" charset="0"/>
              <a:buChar char="•"/>
            </a:pPr>
            <a:r>
              <a:rPr lang="en-US" sz="1200" dirty="0" smtClean="0"/>
              <a:t>Evaluate your risk of a fall when a fall hazard is present; and</a:t>
            </a:r>
          </a:p>
          <a:p>
            <a:pPr marL="171450" indent="-171450">
              <a:buFont typeface="Arial" panose="020B0604020202020204" pitchFamily="34" charset="0"/>
              <a:buChar char="•"/>
            </a:pPr>
            <a:r>
              <a:rPr lang="en-US" sz="1200" dirty="0" smtClean="0"/>
              <a:t>Use controls and PPE to minimize your risk of a fall.</a:t>
            </a:r>
            <a:endParaRPr lang="en-US" sz="1200" dirty="0"/>
          </a:p>
          <a:p>
            <a:pPr marL="637310" lvl="1" indent="-171450">
              <a:buFont typeface="Arial" panose="020B0604020202020204" pitchFamily="34" charset="0"/>
              <a:buChar char="•"/>
            </a:pPr>
            <a:endParaRPr lang="en-US" sz="1200" dirty="0"/>
          </a:p>
          <a:p>
            <a:r>
              <a:rPr lang="en-US" sz="1200" b="1" dirty="0"/>
              <a:t>ADMINISTER PRETEST</a:t>
            </a:r>
          </a:p>
          <a:p>
            <a:pPr marL="174697" indent="-174697">
              <a:buFont typeface="Arial" panose="020B0604020202020204" pitchFamily="34" charset="0"/>
              <a:buChar char="•"/>
            </a:pPr>
            <a:r>
              <a:rPr lang="en-US" sz="1200" dirty="0" smtClean="0"/>
              <a:t>Distribute pretest and answer sheet.</a:t>
            </a:r>
            <a:endParaRPr lang="en-US" sz="1200" dirty="0"/>
          </a:p>
          <a:p>
            <a:pPr marL="174697" indent="-174697">
              <a:buFont typeface="Arial" panose="020B0604020202020204" pitchFamily="34" charset="0"/>
              <a:buChar char="•"/>
            </a:pPr>
            <a:r>
              <a:rPr lang="en-US" sz="1200" dirty="0"/>
              <a:t>Student Instructions:</a:t>
            </a:r>
            <a:br>
              <a:rPr lang="en-US" sz="1200" dirty="0"/>
            </a:br>
            <a:r>
              <a:rPr lang="en-US" sz="1200" dirty="0"/>
              <a:t>Please print your name and today’s date on the Answer Sheet.</a:t>
            </a:r>
            <a:br>
              <a:rPr lang="en-US" sz="1200" dirty="0"/>
            </a:br>
            <a:r>
              <a:rPr lang="en-US" sz="1200" dirty="0"/>
              <a:t>Do not mark on the pretest, use only the Answer Sheet.</a:t>
            </a:r>
            <a:br>
              <a:rPr lang="en-US" sz="1200" dirty="0"/>
            </a:br>
            <a:r>
              <a:rPr lang="en-US" sz="1200" dirty="0"/>
              <a:t>For each question, mark one and only one answer on the Answer Sheet.</a:t>
            </a:r>
          </a:p>
          <a:p>
            <a:pPr marL="174697" indent="-174697">
              <a:buFont typeface="Arial" panose="020B0604020202020204" pitchFamily="34" charset="0"/>
              <a:buChar char="•"/>
            </a:pPr>
            <a:r>
              <a:rPr lang="en-US" sz="1200" dirty="0"/>
              <a:t>Read each question and distractor aloud.</a:t>
            </a:r>
          </a:p>
          <a:p>
            <a:pPr marL="174697" indent="-174697">
              <a:buFont typeface="Arial" panose="020B0604020202020204" pitchFamily="34" charset="0"/>
              <a:buChar char="•"/>
            </a:pPr>
            <a:r>
              <a:rPr lang="en-US" sz="1200" dirty="0"/>
              <a:t>Limit discussion of content and correct answers; the purpose of the pretest is to establish the student’s baseline knowledge.</a:t>
            </a:r>
          </a:p>
          <a:p>
            <a:pPr marL="174697" indent="-174697">
              <a:buFont typeface="Arial" panose="020B0604020202020204" pitchFamily="34" charset="0"/>
              <a:buChar char="•"/>
            </a:pPr>
            <a:r>
              <a:rPr lang="en-US" sz="1200" dirty="0"/>
              <a:t>Collect pretest and answer sheet</a:t>
            </a:r>
          </a:p>
          <a:p>
            <a:endParaRPr lang="en-US" sz="1200" dirty="0"/>
          </a:p>
          <a:p>
            <a:r>
              <a:rPr lang="en-US" sz="1200" i="1" dirty="0"/>
              <a:t>Total time to complete pretest should be 15 minutes or less.</a:t>
            </a:r>
          </a:p>
          <a:p>
            <a:endParaRPr lang="en-US" dirty="0"/>
          </a:p>
        </p:txBody>
      </p:sp>
    </p:spTree>
    <p:extLst>
      <p:ext uri="{BB962C8B-B14F-4D97-AF65-F5344CB8AC3E}">
        <p14:creationId xmlns:p14="http://schemas.microsoft.com/office/powerpoint/2010/main" val="1989008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r>
              <a:rPr lang="en-US" sz="1100" dirty="0" smtClean="0"/>
              <a:t>.</a:t>
            </a:r>
          </a:p>
          <a:p>
            <a:r>
              <a:rPr lang="en-US" sz="1100" dirty="0" smtClean="0"/>
              <a:t/>
            </a:r>
            <a:br>
              <a:rPr lang="en-US" sz="1100" dirty="0" smtClean="0"/>
            </a:br>
            <a:r>
              <a:rPr lang="en-US" sz="1100" dirty="0" smtClean="0"/>
              <a:t>Working from the ground level</a:t>
            </a:r>
            <a:r>
              <a:rPr lang="en-US" sz="1100" baseline="0" dirty="0" smtClean="0"/>
              <a:t> often requires different tools. </a:t>
            </a:r>
          </a:p>
          <a:p>
            <a:r>
              <a:rPr lang="en-US" sz="1100" baseline="0" dirty="0" smtClean="0"/>
              <a:t>For example, in this photo the worker is using a pole saw. Working from the ground eliminates the potential for a fall from the tree while cutting limbs. The pole length also removes the worker from the area of falling limbs, reducing the potential for a “struck-by” hazard.</a:t>
            </a:r>
            <a:endParaRPr lang="en-US" sz="1100" dirty="0" smtClean="0"/>
          </a:p>
          <a:p>
            <a:endParaRPr lang="en-US" sz="1100" dirty="0" smtClean="0"/>
          </a:p>
          <a:p>
            <a:r>
              <a:rPr lang="en-US" sz="1100" dirty="0" smtClean="0"/>
              <a:t>There are many types of </a:t>
            </a:r>
            <a:r>
              <a:rPr lang="en-US" sz="1100" baseline="0" dirty="0" smtClean="0"/>
              <a:t>“long arm” tools and attachments. The most common are poles that allow a worker to change lamps, clean ducts/grates or fans, or change signage without leaving ground level.</a:t>
            </a:r>
            <a:endParaRPr lang="en-US" sz="1100" dirty="0"/>
          </a:p>
          <a:p>
            <a:endParaRPr lang="en-US" sz="1100" dirty="0"/>
          </a:p>
          <a:p>
            <a:r>
              <a:rPr lang="en-US" sz="1100" b="1" dirty="0" smtClean="0"/>
              <a:t>Interaction </a:t>
            </a:r>
            <a:r>
              <a:rPr lang="en-US" sz="1100" b="1" dirty="0"/>
              <a:t>with Class:</a:t>
            </a:r>
          </a:p>
          <a:p>
            <a:pPr marL="171450" indent="-171450">
              <a:buFont typeface="Arial" panose="020B0604020202020204" pitchFamily="34" charset="0"/>
              <a:buChar char="•"/>
            </a:pPr>
            <a:r>
              <a:rPr lang="en-US" sz="1100" dirty="0" smtClean="0"/>
              <a:t>Are there</a:t>
            </a:r>
            <a:r>
              <a:rPr lang="en-US" sz="1100" baseline="0" dirty="0" smtClean="0"/>
              <a:t> any work tasks that would be easier for you to do from ground level?</a:t>
            </a:r>
          </a:p>
          <a:p>
            <a:pPr marL="171450" indent="-171450">
              <a:buFont typeface="Arial" panose="020B0604020202020204" pitchFamily="34" charset="0"/>
              <a:buChar char="•"/>
            </a:pPr>
            <a:r>
              <a:rPr lang="en-US" sz="1100" baseline="0" dirty="0" smtClean="0"/>
              <a:t>What tools do you need or procedural changes would allow you to do these tasks from the ground?</a:t>
            </a:r>
            <a:endParaRPr lang="en-US" dirty="0"/>
          </a:p>
        </p:txBody>
      </p:sp>
    </p:spTree>
    <p:extLst>
      <p:ext uri="{BB962C8B-B14F-4D97-AF65-F5344CB8AC3E}">
        <p14:creationId xmlns:p14="http://schemas.microsoft.com/office/powerpoint/2010/main" val="465786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HAZARD CONTROLS</a:t>
            </a:r>
          </a:p>
          <a:p>
            <a:endParaRPr lang="en-US" sz="1050" b="1" u="sng" dirty="0" smtClean="0"/>
          </a:p>
          <a:p>
            <a:r>
              <a:rPr lang="en-US" sz="1050" dirty="0" smtClean="0"/>
              <a:t>Review slide content.</a:t>
            </a:r>
          </a:p>
          <a:p>
            <a:endParaRPr lang="en-US" sz="1050" dirty="0" smtClean="0"/>
          </a:p>
          <a:p>
            <a:r>
              <a:rPr lang="en-US" sz="1050" dirty="0" smtClean="0"/>
              <a:t>Whenever possible, your first choice is to eliminate</a:t>
            </a:r>
            <a:r>
              <a:rPr lang="en-US" sz="1050" baseline="0" dirty="0" smtClean="0"/>
              <a:t> an exposure to a fall hazard.</a:t>
            </a:r>
            <a:endParaRPr lang="en-US" sz="1050" dirty="0" smtClean="0"/>
          </a:p>
          <a:p>
            <a:endParaRPr lang="en-US" sz="1050" dirty="0" smtClean="0"/>
          </a:p>
          <a:p>
            <a:r>
              <a:rPr lang="en-US" sz="1050" dirty="0" smtClean="0"/>
              <a:t>When deciding how</a:t>
            </a:r>
            <a:r>
              <a:rPr lang="en-US" sz="1050" baseline="0" dirty="0" smtClean="0"/>
              <a:t> to approach a job, consider the following:</a:t>
            </a:r>
          </a:p>
          <a:p>
            <a:pPr marL="171450" indent="-171450">
              <a:buFont typeface="Arial" panose="020B0604020202020204" pitchFamily="34" charset="0"/>
              <a:buChar char="•"/>
            </a:pPr>
            <a:r>
              <a:rPr lang="en-US" sz="1050" baseline="0" dirty="0" smtClean="0"/>
              <a:t>Can the job or work task be moved to ground level?</a:t>
            </a:r>
          </a:p>
          <a:p>
            <a:pPr marL="171450" indent="-171450">
              <a:buFont typeface="Arial" panose="020B0604020202020204" pitchFamily="34" charset="0"/>
              <a:buChar char="•"/>
            </a:pPr>
            <a:r>
              <a:rPr lang="en-US" sz="1050" baseline="0" dirty="0" smtClean="0"/>
              <a:t>Is there a tool that will allow you to do the job from ground level?</a:t>
            </a:r>
          </a:p>
          <a:p>
            <a:pPr marL="171450" indent="-171450">
              <a:buFont typeface="Arial" panose="020B0604020202020204" pitchFamily="34" charset="0"/>
              <a:buChar char="•"/>
            </a:pPr>
            <a:r>
              <a:rPr lang="en-US" sz="1050" baseline="0" dirty="0" smtClean="0"/>
              <a:t>Consider the use of scaffolding or an aerial lift (mobile scaffold).</a:t>
            </a:r>
          </a:p>
          <a:p>
            <a:pPr marL="171450" indent="-171450">
              <a:buFont typeface="Arial" panose="020B0604020202020204" pitchFamily="34" charset="0"/>
              <a:buChar char="•"/>
            </a:pPr>
            <a:endParaRPr lang="en-US" sz="1050" dirty="0" smtClean="0"/>
          </a:p>
          <a:p>
            <a:endParaRPr lang="en-US" sz="1050" dirty="0" smtClean="0"/>
          </a:p>
        </p:txBody>
      </p:sp>
    </p:spTree>
    <p:extLst>
      <p:ext uri="{BB962C8B-B14F-4D97-AF65-F5344CB8AC3E}">
        <p14:creationId xmlns:p14="http://schemas.microsoft.com/office/powerpoint/2010/main" val="218527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sz="1100" dirty="0"/>
          </a:p>
          <a:p>
            <a:r>
              <a:rPr lang="en-US" sz="1100" dirty="0"/>
              <a:t>Elimination and substitution, while most effective at reducing hazards, also tend to be the most </a:t>
            </a:r>
            <a:r>
              <a:rPr lang="en-US" sz="1100" dirty="0" smtClean="0"/>
              <a:t>difficult to </a:t>
            </a:r>
            <a:r>
              <a:rPr lang="en-US" sz="1100" dirty="0"/>
              <a:t>implement.  </a:t>
            </a:r>
            <a:br>
              <a:rPr lang="en-US" sz="1100" dirty="0"/>
            </a:br>
            <a:r>
              <a:rPr lang="en-US" sz="1100" dirty="0" smtClean="0"/>
              <a:t>Engineering </a:t>
            </a:r>
            <a:r>
              <a:rPr lang="en-US" sz="1100" dirty="0"/>
              <a:t>controls are favored over administrative and personal protective equipment (PPE) because they </a:t>
            </a:r>
            <a:r>
              <a:rPr lang="en-US" sz="1100" dirty="0" smtClean="0"/>
              <a:t>control a worker’s exposure to the</a:t>
            </a:r>
            <a:r>
              <a:rPr lang="en-US" sz="1100" baseline="0" dirty="0" smtClean="0"/>
              <a:t> fall</a:t>
            </a:r>
            <a:r>
              <a:rPr lang="en-US" sz="1100" dirty="0" smtClean="0"/>
              <a:t> </a:t>
            </a:r>
            <a:r>
              <a:rPr lang="en-US" sz="1100" dirty="0"/>
              <a:t>hazard.  Well-designed engineering controls are </a:t>
            </a:r>
            <a:r>
              <a:rPr lang="en-US" sz="1100" dirty="0" smtClean="0"/>
              <a:t>effective</a:t>
            </a:r>
            <a:r>
              <a:rPr lang="en-US" sz="1100" baseline="0" dirty="0" smtClean="0"/>
              <a:t> </a:t>
            </a:r>
            <a:r>
              <a:rPr lang="en-US" sz="1100" dirty="0" smtClean="0"/>
              <a:t>because </a:t>
            </a:r>
            <a:r>
              <a:rPr lang="en-US" sz="1100" dirty="0"/>
              <a:t>they don’t rely on you to do something or wear something. The initial cost of engineering controls can be </a:t>
            </a:r>
            <a:r>
              <a:rPr lang="en-US" sz="1100" dirty="0" smtClean="0"/>
              <a:t>high,</a:t>
            </a:r>
            <a:r>
              <a:rPr lang="en-US" sz="1100" baseline="0" dirty="0" smtClean="0"/>
              <a:t> and they can take time to implement. Once a hazard is identified, workers may have to use administrative controls and PPE until the engineering controls can be implemented.</a:t>
            </a:r>
            <a:endParaRPr lang="en-US" sz="1100" dirty="0"/>
          </a:p>
          <a:p>
            <a:endParaRPr lang="en-US" sz="1100" b="1" dirty="0" smtClean="0"/>
          </a:p>
          <a:p>
            <a:r>
              <a:rPr lang="en-US" sz="1100" b="1" dirty="0" smtClean="0"/>
              <a:t>Photo Note:</a:t>
            </a:r>
            <a:br>
              <a:rPr lang="en-US" sz="1100" b="1" dirty="0" smtClean="0"/>
            </a:br>
            <a:r>
              <a:rPr lang="en-US" sz="1100" b="0" dirty="0" smtClean="0"/>
              <a:t>Note the swinging gate</a:t>
            </a:r>
            <a:r>
              <a:rPr lang="en-US" sz="1100" b="0" baseline="0" dirty="0" smtClean="0"/>
              <a:t> at the top of the ladder.  </a:t>
            </a:r>
            <a:br>
              <a:rPr lang="en-US" sz="1100" b="0" baseline="0" dirty="0" smtClean="0"/>
            </a:br>
            <a:endParaRPr lang="en-US" sz="11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baseline="0" dirty="0" smtClean="0"/>
              <a:t>Standard Correlation:</a:t>
            </a:r>
            <a:br>
              <a:rPr lang="en-US" sz="1100" b="1" i="0" u="none" baseline="0" dirty="0" smtClean="0"/>
            </a:br>
            <a:r>
              <a:rPr lang="en-US" sz="1100" b="0" i="0" u="none" baseline="0" dirty="0" smtClean="0"/>
              <a:t>“When guardrail systems are used around holes that serve as points of access (such as </a:t>
            </a:r>
            <a:r>
              <a:rPr lang="en-US" sz="1100" b="0" i="0" u="none" baseline="0" dirty="0" err="1" smtClean="0"/>
              <a:t>ladderways</a:t>
            </a:r>
            <a:r>
              <a:rPr lang="en-US" sz="1100" b="0" i="0" u="none" baseline="0" dirty="0" smtClean="0"/>
              <a:t>), the guardrail system opening Has a self-closing gate that slides or swings away from the hole, and is equipped with a top rail and </a:t>
            </a:r>
            <a:r>
              <a:rPr lang="en-US" sz="1100" b="0" i="0" u="none" baseline="0" dirty="0" err="1" smtClean="0"/>
              <a:t>midrail</a:t>
            </a:r>
            <a:r>
              <a:rPr lang="en-US" sz="1100" b="0" i="0" u="none" baseline="0" dirty="0" smtClean="0"/>
              <a:t> or equivalent intermediate member that meets the requirements in paragraph (b) of this section; or Is offset to prevent an employee from walking or falling into the hole.</a:t>
            </a:r>
            <a:r>
              <a:rPr lang="en-US" sz="1100" b="0" i="0" kern="1200" dirty="0" smtClean="0">
                <a:solidFill>
                  <a:schemeClr val="tx1"/>
                </a:solidFill>
                <a:effectLst/>
                <a:latin typeface="Arial Narrow" panose="020B0606020202030204" pitchFamily="34" charset="0"/>
                <a:ea typeface="+mn-ea"/>
                <a:cs typeface="Times New Roman" panose="02020603050405020304" pitchFamily="18" charset="0"/>
              </a:rPr>
              <a:t>” [ §1910.29(b)(13)(</a:t>
            </a:r>
            <a:r>
              <a:rPr lang="en-US" sz="1100" b="0" i="0" kern="1200" dirty="0" err="1" smtClean="0">
                <a:solidFill>
                  <a:schemeClr val="tx1"/>
                </a:solidFill>
                <a:effectLst/>
                <a:latin typeface="Arial Narrow" panose="020B0606020202030204" pitchFamily="34" charset="0"/>
                <a:ea typeface="+mn-ea"/>
                <a:cs typeface="Times New Roman" panose="02020603050405020304" pitchFamily="18" charset="0"/>
              </a:rPr>
              <a:t>i</a:t>
            </a:r>
            <a:r>
              <a:rPr lang="en-US" sz="1100" b="0" i="0" kern="1200" dirty="0" smtClean="0">
                <a:solidFill>
                  <a:schemeClr val="tx1"/>
                </a:solidFill>
                <a:effectLst/>
                <a:latin typeface="Arial Narrow" panose="020B0606020202030204" pitchFamily="34" charset="0"/>
                <a:ea typeface="+mn-ea"/>
                <a:cs typeface="Times New Roman" panose="02020603050405020304" pitchFamily="18" charset="0"/>
              </a:rPr>
              <a:t>-ii) ]</a:t>
            </a:r>
            <a:endParaRPr lang="en-US" sz="1100" b="1" dirty="0" smtClean="0"/>
          </a:p>
          <a:p>
            <a:r>
              <a:rPr lang="en-US" sz="1100" b="1" dirty="0" smtClean="0"/>
              <a:t/>
            </a:r>
            <a:br>
              <a:rPr lang="en-US" sz="1100" b="1" dirty="0" smtClean="0"/>
            </a:br>
            <a:r>
              <a:rPr lang="en-US" sz="1100" b="1" dirty="0" smtClean="0"/>
              <a:t>Interaction </a:t>
            </a:r>
            <a:r>
              <a:rPr lang="en-US" sz="1100" b="1" dirty="0"/>
              <a:t>with Class:</a:t>
            </a:r>
          </a:p>
          <a:p>
            <a:pPr marL="171450" indent="-171450">
              <a:buFont typeface="Arial" panose="020B0604020202020204" pitchFamily="34" charset="0"/>
              <a:buChar char="•"/>
            </a:pPr>
            <a:r>
              <a:rPr lang="en-US" sz="1100" dirty="0" smtClean="0"/>
              <a:t>What are the engineering controls visible</a:t>
            </a:r>
            <a:r>
              <a:rPr lang="en-US" sz="1100" baseline="0" dirty="0" smtClean="0"/>
              <a:t> in this photograph?</a:t>
            </a:r>
            <a:br>
              <a:rPr lang="en-US" sz="1100" baseline="0" dirty="0" smtClean="0"/>
            </a:br>
            <a:r>
              <a:rPr lang="en-US" sz="1100" i="1" baseline="0" dirty="0" smtClean="0"/>
              <a:t>The guardrail system and swing gate are engineering controls.</a:t>
            </a:r>
            <a:endParaRPr lang="en-US" dirty="0"/>
          </a:p>
        </p:txBody>
      </p:sp>
    </p:spTree>
    <p:extLst>
      <p:ext uri="{BB962C8B-B14F-4D97-AF65-F5344CB8AC3E}">
        <p14:creationId xmlns:p14="http://schemas.microsoft.com/office/powerpoint/2010/main" val="376545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sz="1100" dirty="0" smtClean="0"/>
          </a:p>
          <a:p>
            <a:pPr marL="0" indent="0">
              <a:buFont typeface="Arial" panose="020B0604020202020204" pitchFamily="34" charset="0"/>
              <a:buNone/>
            </a:pPr>
            <a:r>
              <a:rPr lang="en-US" sz="1100" dirty="0" smtClean="0"/>
              <a:t>Guardrails</a:t>
            </a:r>
            <a:r>
              <a:rPr lang="en-US" sz="1100" baseline="0" dirty="0" smtClean="0"/>
              <a:t> consist of:</a:t>
            </a:r>
          </a:p>
          <a:p>
            <a:pPr marL="171450" indent="-171450">
              <a:buFont typeface="Arial" panose="020B0604020202020204" pitchFamily="34" charset="0"/>
              <a:buChar char="•"/>
            </a:pPr>
            <a:r>
              <a:rPr lang="en-US" sz="1100" dirty="0" smtClean="0"/>
              <a:t>Upright supports attached to the working surface;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A horizontal top rail connected to the supports,</a:t>
            </a:r>
            <a:r>
              <a:rPr lang="en-US" sz="1100" baseline="0" dirty="0" smtClean="0"/>
              <a:t> 42” above the walking/working surface, ± 3” (39-45”);</a:t>
            </a:r>
          </a:p>
          <a:p>
            <a:pPr marL="171450" indent="-171450">
              <a:buFont typeface="Arial" panose="020B0604020202020204" pitchFamily="34" charset="0"/>
              <a:buChar char="•"/>
            </a:pPr>
            <a:r>
              <a:rPr lang="en-US" sz="1100" dirty="0" smtClean="0"/>
              <a:t>One or more </a:t>
            </a:r>
            <a:r>
              <a:rPr lang="en-US" sz="1100" dirty="0" err="1" smtClean="0"/>
              <a:t>midrails</a:t>
            </a:r>
            <a:r>
              <a:rPr lang="en-US" sz="1100" dirty="0" smtClean="0"/>
              <a:t> running parallel to the top rail, </a:t>
            </a:r>
            <a:r>
              <a:rPr lang="en-US" sz="1100" baseline="0" dirty="0" smtClean="0"/>
              <a:t>halfway between the top edge of the </a:t>
            </a:r>
            <a:r>
              <a:rPr lang="en-US" sz="1100" baseline="0" dirty="0" err="1" smtClean="0"/>
              <a:t>toprail</a:t>
            </a:r>
            <a:r>
              <a:rPr lang="en-US" sz="1100" baseline="0" dirty="0" smtClean="0"/>
              <a:t> and the walking working surface, typically 21”</a:t>
            </a:r>
            <a:r>
              <a:rPr lang="en-US" sz="1100" dirty="0" smtClean="0"/>
              <a:t>; and</a:t>
            </a:r>
          </a:p>
          <a:p>
            <a:pPr marL="171450" indent="-171450">
              <a:buFont typeface="Arial" panose="020B0604020202020204" pitchFamily="34" charset="0"/>
              <a:buChar char="•"/>
            </a:pPr>
            <a:r>
              <a:rPr lang="en-US" sz="1100" dirty="0" err="1" smtClean="0"/>
              <a:t>Toeboards</a:t>
            </a:r>
            <a:r>
              <a:rPr lang="en-US" sz="1100" dirty="0" smtClean="0"/>
              <a:t> when necessary to protect workers below from falling objects.</a:t>
            </a:r>
          </a:p>
          <a:p>
            <a:pPr marL="0" indent="0">
              <a:buFont typeface="Arial" panose="020B0604020202020204" pitchFamily="34" charset="0"/>
              <a:buNone/>
            </a:pPr>
            <a:endParaRPr lang="en-US" sz="1100" dirty="0" smtClean="0"/>
          </a:p>
          <a:p>
            <a:pPr marL="0" indent="0">
              <a:buFont typeface="Arial" panose="020B0604020202020204" pitchFamily="34" charset="0"/>
              <a:buNone/>
            </a:pPr>
            <a:r>
              <a:rPr lang="en-US" sz="1100" dirty="0" err="1" smtClean="0"/>
              <a:t>Toprails</a:t>
            </a:r>
            <a:r>
              <a:rPr lang="en-US" sz="1100" baseline="0" dirty="0" smtClean="0"/>
              <a:t> must withstand 200 pounds of force exerted in a downward or outward direction, while </a:t>
            </a:r>
            <a:r>
              <a:rPr lang="en-US" sz="1100" baseline="0" dirty="0" err="1" smtClean="0"/>
              <a:t>midrails</a:t>
            </a:r>
            <a:r>
              <a:rPr lang="en-US" sz="1100" baseline="0" dirty="0" smtClean="0"/>
              <a:t> must withstand 150 pounds of force in a downward or outward direction</a:t>
            </a:r>
          </a:p>
          <a:p>
            <a:pPr marL="0" indent="0">
              <a:buFont typeface="Arial" panose="020B0604020202020204" pitchFamily="34" charset="0"/>
              <a:buNone/>
            </a:pPr>
            <a:r>
              <a:rPr lang="en-US" sz="1100" baseline="0" dirty="0" smtClean="0"/>
              <a:t>Railings must be smooth-surfaced to protect employees from injuries and catching or snagging.</a:t>
            </a:r>
          </a:p>
          <a:p>
            <a:pPr marL="0" indent="0">
              <a:buFont typeface="Arial" panose="020B0604020202020204" pitchFamily="34" charset="0"/>
              <a:buNone/>
            </a:pPr>
            <a:endParaRPr lang="en-US" sz="1100" dirty="0" smtClean="0"/>
          </a:p>
          <a:p>
            <a:pPr marL="0" indent="0">
              <a:buFont typeface="Arial" panose="020B0604020202020204" pitchFamily="34" charset="0"/>
              <a:buNone/>
            </a:pPr>
            <a:r>
              <a:rPr lang="en-US" sz="1100" dirty="0" smtClean="0"/>
              <a:t>Parapet</a:t>
            </a:r>
            <a:r>
              <a:rPr lang="en-US" sz="1100" baseline="0" dirty="0" smtClean="0"/>
              <a:t> walls on roofs that are 39” above the walking-working surface can serve as a type of guardrail.</a:t>
            </a:r>
          </a:p>
          <a:p>
            <a:pPr marL="0" indent="0">
              <a:buFont typeface="Arial" panose="020B0604020202020204" pitchFamily="34" charset="0"/>
              <a:buNone/>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u="none" baseline="0" dirty="0" smtClean="0"/>
              <a:t>Standard Correlation:</a:t>
            </a:r>
            <a:br>
              <a:rPr lang="en-US" sz="1100" b="1" i="0" u="none" baseline="0" dirty="0" smtClean="0"/>
            </a:br>
            <a:r>
              <a:rPr lang="en-US" sz="1100" b="0" i="0" u="none" baseline="0" dirty="0" smtClean="0"/>
              <a:t>The relevant OSHA Standard for guardrail systems can be found in </a:t>
            </a:r>
            <a:r>
              <a:rPr lang="en-US" sz="1100" b="0" i="0" u="none" baseline="0" dirty="0" smtClean="0">
                <a:latin typeface="Arial Narrow" panose="020B0606020202030204" pitchFamily="34" charset="0"/>
              </a:rPr>
              <a:t>§1910.29(b)(1-15).</a:t>
            </a:r>
            <a:endParaRPr lang="en-US" sz="1100" b="1" dirty="0" smtClean="0"/>
          </a:p>
        </p:txBody>
      </p:sp>
    </p:spTree>
    <p:extLst>
      <p:ext uri="{BB962C8B-B14F-4D97-AF65-F5344CB8AC3E}">
        <p14:creationId xmlns:p14="http://schemas.microsoft.com/office/powerpoint/2010/main" val="787692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sz="1100" dirty="0" smtClean="0"/>
          </a:p>
          <a:p>
            <a:r>
              <a:rPr lang="en-US" sz="1100" dirty="0" smtClean="0"/>
              <a:t>Covers are considered a fall protection system under 29 CFR 1910.29(e)</a:t>
            </a:r>
            <a:r>
              <a:rPr lang="en-US" sz="1100" baseline="0" dirty="0" smtClean="0"/>
              <a:t>. Hole covers are</a:t>
            </a:r>
            <a:r>
              <a:rPr lang="en-US" sz="1100" dirty="0" smtClean="0"/>
              <a:t> strong protective surfaces used on walking/working surfaces or roadways to prevent workers from falling through a hole.</a:t>
            </a:r>
            <a:r>
              <a:rPr lang="en-US" sz="1100" baseline="0" dirty="0" smtClean="0"/>
              <a:t>  </a:t>
            </a:r>
            <a:r>
              <a:rPr lang="en-US" sz="1100" dirty="0" smtClean="0"/>
              <a:t>Covers for permanent holes are typically built for a specific purpose (e.g., permanent access points, manhole covers, and trap doors) and are only effective when they are properly designed and secured in place. Covers for temporary holes are often constructed on work sites with reusable materials, most commonly using plywood and steel plates. For example, to cover large holes in a road, hinged steel plate covers can be used. Other options for covers include grates designed to support weight, custom boxes with an elevated lip or partially installed equipment, and temporary trapdoors.</a:t>
            </a:r>
          </a:p>
          <a:p>
            <a:r>
              <a:rPr lang="en-US" sz="1100" dirty="0" smtClean="0"/>
              <a:t/>
            </a:r>
            <a:br>
              <a:rPr lang="en-US" sz="1100" dirty="0" smtClean="0"/>
            </a:br>
            <a:r>
              <a:rPr lang="en-US" sz="1100" dirty="0" smtClean="0"/>
              <a:t>Effective hole covers are:</a:t>
            </a:r>
          </a:p>
          <a:p>
            <a:pPr marL="171450" indent="-171450">
              <a:buFont typeface="Arial" panose="020B0604020202020204" pitchFamily="34" charset="0"/>
              <a:buChar char="•"/>
            </a:pPr>
            <a:r>
              <a:rPr lang="en-US" sz="1100" dirty="0" smtClean="0"/>
              <a:t>Large enough to provide appropriate overlap to prevent workers from falling through.</a:t>
            </a:r>
          </a:p>
          <a:p>
            <a:pPr marL="171450" indent="-171450">
              <a:buFont typeface="Arial" panose="020B0604020202020204" pitchFamily="34" charset="0"/>
              <a:buChar char="•"/>
            </a:pPr>
            <a:r>
              <a:rPr lang="en-US" sz="1100" dirty="0" smtClean="0"/>
              <a:t>Strong enough to support at least twice the anticipated weight imposed by the heaviest load (see </a:t>
            </a:r>
            <a:r>
              <a:rPr lang="en-US" sz="1100" dirty="0" smtClean="0">
                <a:hlinkClick r:id="rId3" tooltip="29 CFR 1926.502(i)(1), (i)(2)"/>
              </a:rPr>
              <a:t>29 CFR 1926.502(</a:t>
            </a:r>
            <a:r>
              <a:rPr lang="en-US" sz="1100" dirty="0" err="1" smtClean="0">
                <a:hlinkClick r:id="rId3" tooltip="29 CFR 1926.502(i)(1), (i)(2)"/>
              </a:rPr>
              <a:t>i</a:t>
            </a:r>
            <a:r>
              <a:rPr lang="en-US" sz="1100" dirty="0" smtClean="0">
                <a:hlinkClick r:id="rId3" tooltip="29 CFR 1926.502(i)(1), (i)(2)"/>
              </a:rPr>
              <a:t>)(1), (</a:t>
            </a:r>
            <a:r>
              <a:rPr lang="en-US" sz="1100" dirty="0" err="1" smtClean="0">
                <a:hlinkClick r:id="rId3" tooltip="29 CFR 1926.502(i)(1), (i)(2)"/>
              </a:rPr>
              <a:t>i</a:t>
            </a:r>
            <a:r>
              <a:rPr lang="en-US" sz="1100" dirty="0" smtClean="0">
                <a:hlinkClick r:id="rId3" tooltip="29 CFR 1926.502(i)(1), (i)(2)"/>
              </a:rPr>
              <a:t>)(2)</a:t>
            </a:r>
            <a:r>
              <a:rPr lang="en-US" sz="1100" dirty="0" smtClean="0"/>
              <a:t>).</a:t>
            </a:r>
          </a:p>
          <a:p>
            <a:pPr marL="171450" indent="-171450">
              <a:buFont typeface="Arial" panose="020B0604020202020204" pitchFamily="34" charset="0"/>
              <a:buChar char="•"/>
            </a:pPr>
            <a:r>
              <a:rPr lang="en-US" sz="1100" dirty="0" smtClean="0"/>
              <a:t>Left in place over the hole until access is needed.</a:t>
            </a:r>
          </a:p>
          <a:p>
            <a:pPr marL="171450" indent="-171450">
              <a:buFont typeface="Arial" panose="020B0604020202020204" pitchFamily="34" charset="0"/>
              <a:buChar char="•"/>
            </a:pPr>
            <a:r>
              <a:rPr lang="en-US" sz="1100" dirty="0" smtClean="0"/>
              <a:t>Inspected periodically to identify deterioration.</a:t>
            </a:r>
          </a:p>
          <a:p>
            <a:pPr marL="171450" indent="-171450">
              <a:buFont typeface="Arial" panose="020B0604020202020204" pitchFamily="34" charset="0"/>
              <a:buChar char="•"/>
            </a:pPr>
            <a:r>
              <a:rPr lang="en-US" sz="1100" dirty="0" smtClean="0"/>
              <a:t>Secured (see </a:t>
            </a:r>
            <a:r>
              <a:rPr lang="en-US" sz="1100" dirty="0" smtClean="0">
                <a:hlinkClick r:id="rId4" tooltip="29 CFR 1926.502(i)(3)"/>
              </a:rPr>
              <a:t>29 CFR 1926.502(</a:t>
            </a:r>
            <a:r>
              <a:rPr lang="en-US" sz="1100" dirty="0" err="1" smtClean="0">
                <a:hlinkClick r:id="rId4" tooltip="29 CFR 1926.502(i)(3)"/>
              </a:rPr>
              <a:t>i</a:t>
            </a:r>
            <a:r>
              <a:rPr lang="en-US" sz="1100" dirty="0" smtClean="0">
                <a:hlinkClick r:id="rId4" tooltip="29 CFR 1926.502(i)(3)"/>
              </a:rPr>
              <a:t>)(3)</a:t>
            </a:r>
            <a:r>
              <a:rPr lang="en-US" sz="1100" dirty="0" smtClean="0"/>
              <a:t>) and do not create trip hazards.</a:t>
            </a:r>
          </a:p>
          <a:p>
            <a:pPr marL="171450" indent="-171450">
              <a:buFont typeface="Arial" panose="020B0604020202020204" pitchFamily="34" charset="0"/>
              <a:buChar char="•"/>
            </a:pPr>
            <a:r>
              <a:rPr lang="en-US" sz="1100" dirty="0" smtClean="0"/>
              <a:t>Clearly marked as hole covers (see </a:t>
            </a:r>
            <a:r>
              <a:rPr lang="en-US" sz="1100" dirty="0" smtClean="0">
                <a:hlinkClick r:id="rId4" tooltip="29 CFR 1926.502(i)(4)"/>
              </a:rPr>
              <a:t>29 CFR 1926.502(</a:t>
            </a:r>
            <a:r>
              <a:rPr lang="en-US" sz="1100" dirty="0" err="1" smtClean="0">
                <a:hlinkClick r:id="rId4" tooltip="29 CFR 1926.502(i)(4)"/>
              </a:rPr>
              <a:t>i</a:t>
            </a:r>
            <a:r>
              <a:rPr lang="en-US" sz="1100" dirty="0" smtClean="0">
                <a:hlinkClick r:id="rId4" tooltip="29 CFR 1926.502(i)(4)"/>
              </a:rPr>
              <a:t>)(4)</a:t>
            </a:r>
            <a:r>
              <a:rPr lang="en-US" sz="1100" dirty="0" smtClean="0"/>
              <a:t>).</a:t>
            </a:r>
          </a:p>
          <a:p>
            <a:r>
              <a:rPr lang="en-US" sz="1100" dirty="0" smtClean="0"/>
              <a:t>Cardboard,</a:t>
            </a:r>
            <a:r>
              <a:rPr lang="en-US" sz="1100" baseline="0" dirty="0" smtClean="0"/>
              <a:t> drywall, wire fence material, tarps, plastic, glass or other materials not capable of bearing an anticipated load should not be used as hole covers.</a:t>
            </a:r>
            <a:br>
              <a:rPr lang="en-US" sz="1100" baseline="0" dirty="0" smtClean="0"/>
            </a:br>
            <a:r>
              <a:rPr lang="en-US" sz="1100" i="1" baseline="0" dirty="0" smtClean="0"/>
              <a:t>(Reference: OSHA Technical Manual)</a:t>
            </a:r>
            <a:endParaRPr lang="en-US" sz="1100" i="1" dirty="0"/>
          </a:p>
          <a:p>
            <a:r>
              <a:rPr lang="en-US" sz="1100" b="1" dirty="0" smtClean="0"/>
              <a:t/>
            </a:r>
            <a:br>
              <a:rPr lang="en-US" sz="1100" b="1" dirty="0" smtClean="0"/>
            </a:br>
            <a:r>
              <a:rPr lang="en-US" sz="1100" b="1" dirty="0" smtClean="0"/>
              <a:t>Interaction </a:t>
            </a:r>
            <a:r>
              <a:rPr lang="en-US" sz="1100" b="1" dirty="0"/>
              <a:t>with Class</a:t>
            </a:r>
            <a:r>
              <a:rPr lang="en-US" sz="1100" b="1" dirty="0" smtClean="0"/>
              <a:t>:</a:t>
            </a:r>
          </a:p>
          <a:p>
            <a:r>
              <a:rPr lang="en-US" sz="1100" b="0" i="0" dirty="0" smtClean="0"/>
              <a:t>How</a:t>
            </a:r>
            <a:r>
              <a:rPr lang="en-US" sz="1100" b="0" i="0" baseline="0" dirty="0" smtClean="0"/>
              <a:t> does the legal requirement for a cover compare to what you see in practice?</a:t>
            </a:r>
            <a:endParaRPr lang="en-US" sz="1100" b="0" i="0" dirty="0"/>
          </a:p>
        </p:txBody>
      </p:sp>
    </p:spTree>
    <p:extLst>
      <p:ext uri="{BB962C8B-B14F-4D97-AF65-F5344CB8AC3E}">
        <p14:creationId xmlns:p14="http://schemas.microsoft.com/office/powerpoint/2010/main" val="2893208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dirty="0" smtClean="0"/>
          </a:p>
          <a:p>
            <a:r>
              <a:rPr lang="en-US" sz="1100" dirty="0" smtClean="0"/>
              <a:t>Administrative </a:t>
            </a:r>
            <a:r>
              <a:rPr lang="en-US" sz="1100" dirty="0"/>
              <a:t>controls alter the way you perform a procedure or task so that “how” you perform it reduces the chances of you getting exposed to the hazard.  Administrative controls rely on your actions/behaviors to control the hazard.  Often, administrative controls alone may not fully protect you.  In those cases, you may still have to use personal protective equipment.   </a:t>
            </a:r>
            <a:r>
              <a:rPr lang="en-US" sz="1100" dirty="0" smtClean="0"/>
              <a:t>This photo</a:t>
            </a:r>
            <a:r>
              <a:rPr lang="en-US" sz="1100" baseline="0" dirty="0" smtClean="0"/>
              <a:t> </a:t>
            </a:r>
            <a:r>
              <a:rPr lang="en-US" sz="1100" dirty="0" smtClean="0"/>
              <a:t>illustrates</a:t>
            </a:r>
            <a:r>
              <a:rPr lang="en-US" sz="1100" baseline="0" dirty="0" smtClean="0"/>
              <a:t> the use of warning lines on a roof; they outline a designated area around an air handler. Workers are trained to work within the boundary of the warning lines. </a:t>
            </a:r>
          </a:p>
          <a:p>
            <a:endParaRPr lang="en-US" sz="1100" dirty="0"/>
          </a:p>
          <a:p>
            <a:r>
              <a:rPr lang="en-US" sz="1100" dirty="0"/>
              <a:t>Training you to work safely is another type of administrative control.</a:t>
            </a:r>
          </a:p>
          <a:p>
            <a:endParaRPr lang="en-US" dirty="0" smtClean="0"/>
          </a:p>
          <a:p>
            <a:r>
              <a:rPr lang="en-US" b="1" i="0" u="none" baseline="0" dirty="0" smtClean="0"/>
              <a:t>Standard Correlation:</a:t>
            </a:r>
            <a:br>
              <a:rPr lang="en-US" b="1" i="0" u="none" baseline="0" dirty="0" smtClean="0"/>
            </a:br>
            <a:r>
              <a:rPr lang="en-US" b="0" i="0" u="none" baseline="0" dirty="0" smtClean="0"/>
              <a:t>29 CFR 1910.28(b)(13) provides for designated areas as a means of fall protection when working on a low-sloped roof.</a:t>
            </a:r>
          </a:p>
          <a:p>
            <a:r>
              <a:rPr lang="en-US" b="0" i="0" u="none" baseline="0" dirty="0" smtClean="0"/>
              <a:t>29 CFR 1910.29(d) provides the requirements governing designated areas.</a:t>
            </a:r>
          </a:p>
        </p:txBody>
      </p:sp>
    </p:spTree>
    <p:extLst>
      <p:ext uri="{BB962C8B-B14F-4D97-AF65-F5344CB8AC3E}">
        <p14:creationId xmlns:p14="http://schemas.microsoft.com/office/powerpoint/2010/main" val="3511118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r>
              <a:rPr lang="en-US" sz="1100" dirty="0" smtClean="0"/>
              <a:t>Review slide content.</a:t>
            </a:r>
            <a:endParaRPr lang="en-US" sz="1100" dirty="0"/>
          </a:p>
          <a:p>
            <a:endParaRPr lang="en-US" dirty="0" smtClean="0"/>
          </a:p>
          <a:p>
            <a:r>
              <a:rPr lang="en-US" dirty="0" smtClean="0"/>
              <a:t>The use of designated areas does not</a:t>
            </a:r>
            <a:r>
              <a:rPr lang="en-US" baseline="0" dirty="0" smtClean="0"/>
              <a:t> </a:t>
            </a:r>
            <a:r>
              <a:rPr lang="en-US" dirty="0" smtClean="0"/>
              <a:t>physically prevent or arrest falls.</a:t>
            </a:r>
            <a:r>
              <a:rPr lang="en-US" baseline="0" dirty="0" smtClean="0"/>
              <a:t> Designated areas are typically used for specific situations, such as the installation of HVAC equipment on a roof, or finish work on low-slope roofs. </a:t>
            </a:r>
            <a:r>
              <a:rPr lang="en-US" dirty="0" smtClean="0"/>
              <a:t>On flat or low-sloped roofs, warning lines are</a:t>
            </a:r>
            <a:r>
              <a:rPr lang="en-US" baseline="0" dirty="0" smtClean="0"/>
              <a:t> normally </a:t>
            </a:r>
            <a:r>
              <a:rPr lang="en-US" dirty="0" smtClean="0"/>
              <a:t>used in conjunction with conventional fall protection or a safety monitoring system.  There are also special guidelines in 29 CFR 1910.29(d)(3) governing the use of mobile mechanical equipment within a designated</a:t>
            </a:r>
            <a:r>
              <a:rPr lang="en-US" baseline="0" dirty="0" smtClean="0"/>
              <a:t> area.</a:t>
            </a:r>
            <a:endParaRPr lang="en-US" dirty="0" smtClean="0"/>
          </a:p>
          <a:p>
            <a:endParaRPr lang="en-US" dirty="0" smtClean="0"/>
          </a:p>
          <a:p>
            <a:r>
              <a:rPr lang="en-US" dirty="0" smtClean="0"/>
              <a:t>Workers are not allowed in the area between the warning line and any</a:t>
            </a:r>
            <a:r>
              <a:rPr lang="en-US" baseline="0" dirty="0" smtClean="0"/>
              <a:t> unguarded edge more than four feet above another level, or otherwise presenting a fall hazard.  </a:t>
            </a:r>
            <a:r>
              <a:rPr lang="en-US" dirty="0" smtClean="0"/>
              <a:t>Any worker doing tasks between a warning line and unguarded edge must be protected using another form of fall protection.</a:t>
            </a:r>
          </a:p>
          <a:p>
            <a:endParaRPr lang="en-US" dirty="0" smtClean="0"/>
          </a:p>
          <a:p>
            <a:r>
              <a:rPr lang="en-US" b="1" i="0" u="none" baseline="0" dirty="0" smtClean="0"/>
              <a:t>Standard Correlation:</a:t>
            </a:r>
            <a:br>
              <a:rPr lang="en-US" b="1" i="0" u="none" baseline="0" dirty="0" smtClean="0"/>
            </a:br>
            <a:r>
              <a:rPr lang="en-US" b="0" i="0" u="none" baseline="0" dirty="0" smtClean="0"/>
              <a:t>29 CFR 1910.28(b)(13) provides for designated areas as a means of fall protection when working on a low-sloped roof.   29 CFR 1910.29(d) provides the requirements governing designated areas:</a:t>
            </a:r>
          </a:p>
          <a:p>
            <a:r>
              <a:rPr lang="en-US" dirty="0" smtClean="0"/>
              <a:t>“When the employer uses a designated area, the employer must ensure</a:t>
            </a:r>
            <a:r>
              <a:rPr lang="en-US" baseline="0" dirty="0" smtClean="0"/>
              <a:t>: (</a:t>
            </a:r>
            <a:r>
              <a:rPr lang="en-US" baseline="0" dirty="0" err="1" smtClean="0"/>
              <a:t>i</a:t>
            </a:r>
            <a:r>
              <a:rPr lang="en-US" baseline="0" dirty="0" smtClean="0"/>
              <a:t>) Employees remain within the designated area while work operations are underway; and (ii) The perimeter of the designated area is delineated with a warning line consisting of a rope, wire, tape, or chain that meets the requirements of paragraphs (d)(2) and (3) of this section.” [ </a:t>
            </a:r>
            <a:r>
              <a:rPr lang="en-US" baseline="0" dirty="0" smtClean="0">
                <a:latin typeface="Arial Narrow" panose="020B0606020202030204" pitchFamily="34" charset="0"/>
              </a:rPr>
              <a:t>§ 1910.29(d)(1) ]</a:t>
            </a:r>
          </a:p>
          <a:p>
            <a:r>
              <a:rPr lang="en-US" dirty="0" smtClean="0"/>
              <a:t>“The employer must ensure each warning line: (</a:t>
            </a:r>
            <a:r>
              <a:rPr lang="en-US" dirty="0" err="1" smtClean="0"/>
              <a:t>i</a:t>
            </a:r>
            <a:r>
              <a:rPr lang="en-US" dirty="0" smtClean="0"/>
              <a:t>) Has a minimum breaking strength of 200 pounds (0.89 </a:t>
            </a:r>
            <a:r>
              <a:rPr lang="en-US" dirty="0" err="1" smtClean="0"/>
              <a:t>kN</a:t>
            </a:r>
            <a:r>
              <a:rPr lang="en-US" dirty="0" smtClean="0"/>
              <a:t>); Is installed so its lowest point, including sag, is not less than 34 inches (86 cm) and not more than 39 inches (99 cm) above the walking-working surface; (ii) Is installed so its lowest point, including sag, is not less than 34 inches (86 cm) and not more than 39 inches (99 cm) above the walking-working surface; (iii) Is supported in such a manner that pulling on one section of the line will not result in slack being taken up in adjacent sections causing the line to fall below the limits specified in paragraph (d)(2)(ii) of this section; (iv) Is clearly visible from a distance of 25 feet (7.6 m) away, and anywhere within the designated area; (v) Is erected as close to the work area as the task permits; and (vi) Is erected not less than 6 feet (1.8 m) from the roof edge for work that is both temporary and infrequent, or not less than 15 feet (4.6 m) for other work. “</a:t>
            </a:r>
            <a:r>
              <a:rPr lang="en-US" baseline="0" dirty="0" smtClean="0"/>
              <a:t>[ </a:t>
            </a:r>
            <a:r>
              <a:rPr lang="en-US" baseline="0" dirty="0" smtClean="0">
                <a:latin typeface="Arial Narrow" panose="020B0606020202030204" pitchFamily="34" charset="0"/>
              </a:rPr>
              <a:t>§ 1910.29(d)(2) ]</a:t>
            </a:r>
            <a:endParaRPr lang="en-US" dirty="0" smtClean="0"/>
          </a:p>
        </p:txBody>
      </p:sp>
    </p:spTree>
    <p:extLst>
      <p:ext uri="{BB962C8B-B14F-4D97-AF65-F5344CB8AC3E}">
        <p14:creationId xmlns:p14="http://schemas.microsoft.com/office/powerpoint/2010/main" val="1878941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HAZARD CONTROLS</a:t>
            </a:r>
          </a:p>
          <a:p>
            <a:endParaRPr lang="en-US" sz="1100" b="1" u="sng" dirty="0"/>
          </a:p>
          <a:p>
            <a:r>
              <a:rPr lang="en-US" sz="1100" dirty="0"/>
              <a:t>Review slide content.</a:t>
            </a:r>
          </a:p>
          <a:p>
            <a:endParaRPr lang="en-US" dirty="0" smtClean="0"/>
          </a:p>
          <a:p>
            <a:r>
              <a:rPr lang="en-US" sz="1100" dirty="0"/>
              <a:t>Personal Protective Equipment (PPE) is your last line of defense against serious injury or illness.  PPE is only used when your employer cannot fully eliminate the risk to you through elimination, substitution, engineering controls, or administrative controls. Gloves are the most common PPE, but there are many other types you may be asked to wear to protect you from hazards.  In order for PPE to provide adequate protection, it must be worn and taken care of properly.  </a:t>
            </a:r>
            <a:r>
              <a:rPr lang="en-US" sz="1100" dirty="0" smtClean="0"/>
              <a:t>The</a:t>
            </a:r>
            <a:r>
              <a:rPr lang="en-US" sz="1100" baseline="0" dirty="0" smtClean="0"/>
              <a:t> PPE you use for fall protection typically consists of a fall protection harness and connecting device. These items of PPE are used in conjunction with an anchor point to make up a personal fall arrest system or personal fall restraint system.</a:t>
            </a:r>
            <a:endParaRPr lang="en-US" sz="1100" dirty="0"/>
          </a:p>
          <a:p>
            <a:r>
              <a:rPr lang="en-US" sz="1100" dirty="0"/>
              <a:t> </a:t>
            </a:r>
          </a:p>
          <a:p>
            <a:r>
              <a:rPr lang="en-US" sz="1100" b="1" dirty="0"/>
              <a:t>Interaction with Class:</a:t>
            </a:r>
            <a:endParaRPr lang="en-US" sz="1100" dirty="0"/>
          </a:p>
          <a:p>
            <a:pPr lvl="0"/>
            <a:r>
              <a:rPr lang="en-US" sz="1100" dirty="0" smtClean="0"/>
              <a:t>Have you worn any PPE</a:t>
            </a:r>
            <a:r>
              <a:rPr lang="en-US" sz="1100" baseline="0" dirty="0" smtClean="0"/>
              <a:t> to protect you from a fall?</a:t>
            </a:r>
          </a:p>
          <a:p>
            <a:pPr lvl="0"/>
            <a:r>
              <a:rPr lang="en-US" sz="1100" baseline="0" dirty="0" smtClean="0"/>
              <a:t>If so, what has your experience been?</a:t>
            </a:r>
            <a:endParaRPr lang="en-US" sz="1100" dirty="0"/>
          </a:p>
        </p:txBody>
      </p:sp>
    </p:spTree>
    <p:extLst>
      <p:ext uri="{BB962C8B-B14F-4D97-AF65-F5344CB8AC3E}">
        <p14:creationId xmlns:p14="http://schemas.microsoft.com/office/powerpoint/2010/main" val="3714283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ACTIVITY FIVE</a:t>
            </a:r>
          </a:p>
          <a:p>
            <a:endParaRPr lang="en-US" b="1" u="sng" dirty="0" smtClean="0"/>
          </a:p>
          <a:p>
            <a:r>
              <a:rPr lang="en-US" sz="1100" b="1" dirty="0"/>
              <a:t>Purpose: </a:t>
            </a:r>
          </a:p>
          <a:p>
            <a:pPr marL="171450" lvl="0" indent="-171450">
              <a:buFont typeface="Arial" panose="020B0604020202020204" pitchFamily="34" charset="0"/>
              <a:buChar char="•"/>
            </a:pPr>
            <a:r>
              <a:rPr lang="en-US" sz="1100" dirty="0" smtClean="0"/>
              <a:t>Recognize when work presents a significant fall hazard.</a:t>
            </a:r>
            <a:endParaRPr lang="en-US" sz="1100" dirty="0"/>
          </a:p>
          <a:p>
            <a:pPr marL="171450" lvl="0" indent="-171450">
              <a:buFont typeface="Arial" panose="020B0604020202020204" pitchFamily="34" charset="0"/>
              <a:buChar char="•"/>
            </a:pPr>
            <a:r>
              <a:rPr lang="en-US" sz="1100" dirty="0" smtClean="0"/>
              <a:t>Recognize</a:t>
            </a:r>
            <a:r>
              <a:rPr lang="en-US" sz="1100" baseline="0" dirty="0" smtClean="0"/>
              <a:t> various fall hazards in a given situation</a:t>
            </a:r>
            <a:r>
              <a:rPr lang="en-US" sz="1100" dirty="0" smtClean="0"/>
              <a:t>.</a:t>
            </a:r>
            <a:endParaRPr lang="en-US" sz="1100" dirty="0"/>
          </a:p>
          <a:p>
            <a:pPr marL="171450" indent="-171450">
              <a:buFont typeface="Arial" panose="020B0604020202020204" pitchFamily="34" charset="0"/>
              <a:buChar char="•"/>
            </a:pPr>
            <a:r>
              <a:rPr lang="en-US" sz="1100" b="1" i="1" dirty="0"/>
              <a:t>Key point: </a:t>
            </a:r>
            <a:r>
              <a:rPr lang="en-US" sz="1100" b="1" i="1" dirty="0" smtClean="0"/>
              <a:t>Hazard</a:t>
            </a:r>
            <a:r>
              <a:rPr lang="en-US" sz="1100" b="1" i="1" baseline="0" dirty="0" smtClean="0"/>
              <a:t>s should be controlled by the employer.</a:t>
            </a:r>
            <a:endParaRPr lang="en-US" sz="1100" b="1" i="1" dirty="0"/>
          </a:p>
          <a:p>
            <a:endParaRPr lang="en-US" sz="1100" dirty="0"/>
          </a:p>
          <a:p>
            <a:r>
              <a:rPr lang="en-US" sz="1100" b="1" dirty="0"/>
              <a:t>Activity:</a:t>
            </a:r>
          </a:p>
          <a:p>
            <a:r>
              <a:rPr lang="en-US" sz="1100" dirty="0" smtClean="0"/>
              <a:t>Working within</a:t>
            </a:r>
            <a:r>
              <a:rPr lang="en-US" sz="1100" baseline="0" dirty="0" smtClean="0"/>
              <a:t> the small group, have students answer the following questions based on the photo:</a:t>
            </a:r>
            <a:r>
              <a:rPr lang="en-US" sz="1100" dirty="0" smtClean="0"/>
              <a:t>  </a:t>
            </a:r>
          </a:p>
          <a:p>
            <a:pPr marL="228600" indent="-228600">
              <a:buFont typeface="+mj-lt"/>
              <a:buAutoNum type="arabicPeriod"/>
            </a:pPr>
            <a:r>
              <a:rPr lang="en-US" sz="1100" dirty="0" smtClean="0"/>
              <a:t>What hazards do you see in this photo?</a:t>
            </a:r>
          </a:p>
          <a:p>
            <a:pPr marL="228600" indent="-228600">
              <a:buFont typeface="+mj-lt"/>
              <a:buAutoNum type="arabicPeriod"/>
            </a:pPr>
            <a:r>
              <a:rPr lang="en-US" sz="1100" dirty="0" smtClean="0"/>
              <a:t>What hazards do you think present</a:t>
            </a:r>
            <a:r>
              <a:rPr lang="en-US" sz="1100" baseline="0" dirty="0" smtClean="0"/>
              <a:t> the greatest risk?</a:t>
            </a:r>
            <a:endParaRPr lang="en-US" sz="1100" dirty="0" smtClean="0"/>
          </a:p>
          <a:p>
            <a:pPr marL="228600" indent="-228600">
              <a:buFont typeface="+mj-lt"/>
              <a:buAutoNum type="arabicPeriod"/>
            </a:pPr>
            <a:r>
              <a:rPr lang="en-US" sz="1100" dirty="0" smtClean="0"/>
              <a:t>What would you do to reduce the hazards in this</a:t>
            </a:r>
            <a:r>
              <a:rPr lang="en-US" sz="1100" baseline="0" dirty="0" smtClean="0"/>
              <a:t> space</a:t>
            </a:r>
            <a:r>
              <a:rPr lang="en-US" sz="1100" dirty="0" smtClean="0"/>
              <a:t>?</a:t>
            </a:r>
            <a:endParaRPr lang="en-US" sz="1100" dirty="0"/>
          </a:p>
          <a:p>
            <a:endParaRPr lang="en-US" sz="1100" dirty="0"/>
          </a:p>
          <a:p>
            <a:r>
              <a:rPr lang="en-US" sz="1100" b="1" dirty="0"/>
              <a:t>Expected Response(s):</a:t>
            </a:r>
          </a:p>
          <a:p>
            <a:r>
              <a:rPr lang="en-US" sz="1100" dirty="0"/>
              <a:t>Students should verbalize</a:t>
            </a:r>
            <a:r>
              <a:rPr lang="en-US" sz="1100" dirty="0" smtClean="0"/>
              <a:t>:</a:t>
            </a:r>
          </a:p>
          <a:p>
            <a:pPr marL="228600" indent="-228600">
              <a:buFont typeface="+mj-lt"/>
              <a:buAutoNum type="arabicPeriod"/>
            </a:pPr>
            <a:r>
              <a:rPr lang="en-US" sz="1100" baseline="0" dirty="0" smtClean="0"/>
              <a:t>Panels (including a disconnect) on the elevated platform, the open-sided platform, the potential for a fall onto machinery, general slip/trip/fall hazards from generally poor housekeeping.</a:t>
            </a:r>
          </a:p>
          <a:p>
            <a:pPr marL="228600" indent="-228600">
              <a:buFont typeface="+mj-lt"/>
              <a:buAutoNum type="arabicPeriod"/>
            </a:pPr>
            <a:r>
              <a:rPr lang="en-US" sz="1100" baseline="0" dirty="0" smtClean="0"/>
              <a:t>Any work done on the platform.</a:t>
            </a:r>
          </a:p>
          <a:p>
            <a:pPr marL="228600" indent="-228600">
              <a:buFont typeface="+mj-lt"/>
              <a:buAutoNum type="arabicPeriod"/>
            </a:pPr>
            <a:r>
              <a:rPr lang="en-US" sz="1100" baseline="0" dirty="0" smtClean="0"/>
              <a:t>Use controls. Elimination – move the disconnect and any machinery that requires routine servicing or maintenance to ground level. Engineering - establish a permanent ladder with swinging gate and guardrails for the open side(s).  Administrative – place warning signage and improve cleanliness. PPE – Install permanent anchor points to support any work on the platform.</a:t>
            </a:r>
          </a:p>
          <a:p>
            <a:pPr marL="171450" indent="-171450">
              <a:buFont typeface="Arial" panose="020B0604020202020204" pitchFamily="34" charset="0"/>
              <a:buChar char="•"/>
            </a:pPr>
            <a:endParaRPr lang="en-US" sz="1100" dirty="0"/>
          </a:p>
        </p:txBody>
      </p:sp>
    </p:spTree>
    <p:extLst>
      <p:ext uri="{BB962C8B-B14F-4D97-AF65-F5344CB8AC3E}">
        <p14:creationId xmlns:p14="http://schemas.microsoft.com/office/powerpoint/2010/main" val="2318233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STAIRS</a:t>
            </a:r>
          </a:p>
          <a:p>
            <a:endParaRPr lang="en-US" sz="1050" b="1" u="sng" dirty="0" smtClean="0"/>
          </a:p>
          <a:p>
            <a:r>
              <a:rPr lang="en-US" sz="1050" dirty="0" smtClean="0"/>
              <a:t>Review slide content.</a:t>
            </a:r>
          </a:p>
          <a:p>
            <a:endParaRPr lang="en-US" dirty="0" smtClean="0"/>
          </a:p>
          <a:p>
            <a:r>
              <a:rPr lang="en-US" sz="1050" b="0" dirty="0" smtClean="0"/>
              <a:t>Key parts of stairs include:</a:t>
            </a:r>
          </a:p>
          <a:p>
            <a:r>
              <a:rPr lang="en-US" sz="1050" b="0" dirty="0" smtClean="0"/>
              <a:t>Handrails</a:t>
            </a:r>
            <a:r>
              <a:rPr lang="en-US" sz="1050" b="0" baseline="0" dirty="0" smtClean="0"/>
              <a:t> and stair rails must be installed according to the Standard. The standard is based on whether stairs are enclosed or open on one or both sides.</a:t>
            </a:r>
          </a:p>
          <a:p>
            <a:r>
              <a:rPr lang="en-US" sz="1050" b="0" baseline="0" dirty="0" smtClean="0"/>
              <a:t>Treads are the part of the stair you walk on.</a:t>
            </a:r>
          </a:p>
          <a:p>
            <a:r>
              <a:rPr lang="en-US" sz="1050" b="0" baseline="0" dirty="0" smtClean="0"/>
              <a:t>Risers are the vertical faces between treads.</a:t>
            </a:r>
          </a:p>
          <a:p>
            <a:r>
              <a:rPr lang="en-US" sz="1050" b="0" baseline="0" dirty="0" smtClean="0"/>
              <a:t>Landings or platforms must be the same width as stairs and at least 30” in depth.</a:t>
            </a:r>
            <a:endParaRPr lang="en-US" sz="1050" b="0" dirty="0" smtClean="0"/>
          </a:p>
          <a:p>
            <a:endParaRPr lang="en-US" sz="1050" b="0" dirty="0" smtClean="0"/>
          </a:p>
          <a:p>
            <a:r>
              <a:rPr lang="en-US" sz="1050" b="1" dirty="0" smtClean="0"/>
              <a:t>Interaction with Class:</a:t>
            </a:r>
            <a:endParaRPr lang="en-US" sz="1050" dirty="0" smtClean="0"/>
          </a:p>
          <a:p>
            <a:pPr lvl="0"/>
            <a:r>
              <a:rPr lang="en-US" sz="1050" dirty="0" smtClean="0"/>
              <a:t>Have you ever fallen on stairs?</a:t>
            </a:r>
          </a:p>
          <a:p>
            <a:pPr lvl="0"/>
            <a:r>
              <a:rPr lang="en-US" sz="1050" baseline="0" dirty="0" smtClean="0"/>
              <a:t>What is the proper way to walk up or down stairs?</a:t>
            </a:r>
          </a:p>
          <a:p>
            <a:pPr lvl="0"/>
            <a:endParaRPr lang="en-US" sz="1050" baseline="0" dirty="0" smtClean="0"/>
          </a:p>
          <a:p>
            <a:pPr lvl="0"/>
            <a:r>
              <a:rPr lang="en-US" sz="1050" b="1" baseline="0" dirty="0" smtClean="0"/>
              <a:t>Standards Correlation:</a:t>
            </a:r>
          </a:p>
          <a:p>
            <a:pPr lvl="0"/>
            <a:r>
              <a:rPr lang="en-US" sz="1050" dirty="0" smtClean="0"/>
              <a:t>The general</a:t>
            </a:r>
            <a:r>
              <a:rPr lang="en-US" sz="1050" baseline="0" dirty="0" smtClean="0"/>
              <a:t> requirements for stairways are covered in 29 CFR 1910.25(b). </a:t>
            </a:r>
            <a:endParaRPr lang="en-US" sz="1050" dirty="0" smtClean="0"/>
          </a:p>
          <a:p>
            <a:pPr lvl="0"/>
            <a:r>
              <a:rPr lang="en-US" sz="1050" dirty="0" smtClean="0"/>
              <a:t>Each flight of stairs having at least 3 treads and at least 4 risers is equipped with stair rail systems and handrails as outlined</a:t>
            </a:r>
            <a:r>
              <a:rPr lang="en-US" sz="1050" baseline="0" dirty="0" smtClean="0"/>
              <a:t> in </a:t>
            </a:r>
            <a:r>
              <a:rPr lang="en-US" sz="1050" dirty="0" smtClean="0"/>
              <a:t>Table D-2 — Stairway Handrail Requirements. [ </a:t>
            </a:r>
            <a:r>
              <a:rPr lang="en-US" sz="1050" dirty="0" smtClean="0">
                <a:latin typeface="Arial Narrow" panose="020B0606020202030204" pitchFamily="34" charset="0"/>
              </a:rPr>
              <a:t>§ 1910.28(b)(11)(ii)</a:t>
            </a:r>
            <a:r>
              <a:rPr lang="en-US" sz="1050" baseline="0" dirty="0" smtClean="0">
                <a:latin typeface="Arial Narrow" panose="020B0606020202030204" pitchFamily="34" charset="0"/>
              </a:rPr>
              <a:t> ]</a:t>
            </a:r>
          </a:p>
          <a:p>
            <a:pPr lvl="0"/>
            <a:r>
              <a:rPr lang="en-US" sz="1050" dirty="0" smtClean="0"/>
              <a:t>Stairway landings and platforms are at least the width of the stair and at least 30 inches (76 cm) in depth, as measured in the direction of travel</a:t>
            </a:r>
            <a:r>
              <a:rPr lang="en-US" sz="1050" baseline="0" dirty="0" smtClean="0"/>
              <a:t> </a:t>
            </a:r>
            <a:r>
              <a:rPr lang="en-US" sz="1050" dirty="0" smtClean="0"/>
              <a:t>[ </a:t>
            </a:r>
            <a:r>
              <a:rPr lang="en-US" sz="1050" dirty="0" smtClean="0">
                <a:latin typeface="Arial Narrow" panose="020B0606020202030204" pitchFamily="34" charset="0"/>
              </a:rPr>
              <a:t>§ 1910.25(b)(4)</a:t>
            </a:r>
            <a:r>
              <a:rPr lang="en-US" sz="1050" baseline="0" dirty="0" smtClean="0">
                <a:latin typeface="Arial Narrow" panose="020B0606020202030204" pitchFamily="34" charset="0"/>
              </a:rPr>
              <a:t> ].</a:t>
            </a:r>
            <a:endParaRPr lang="en-US" sz="1050" dirty="0"/>
          </a:p>
        </p:txBody>
      </p:sp>
    </p:spTree>
    <p:extLst>
      <p:ext uri="{BB962C8B-B14F-4D97-AF65-F5344CB8AC3E}">
        <p14:creationId xmlns:p14="http://schemas.microsoft.com/office/powerpoint/2010/main" val="124817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INTRODUCTION TO OSHA</a:t>
            </a:r>
          </a:p>
          <a:p>
            <a:r>
              <a:rPr lang="en-US" sz="1100" dirty="0"/>
              <a:t>The first major section builds off Activity One, specifically the group’s knowledge of OSHA.  This is directly related to </a:t>
            </a:r>
            <a:r>
              <a:rPr lang="en-US" sz="1100" dirty="0" smtClean="0"/>
              <a:t>Objective </a:t>
            </a:r>
            <a:r>
              <a:rPr lang="en-US" sz="1100" dirty="0"/>
              <a:t>1, ensuring the students know their rights under OSHA and have a basic idea of how to exercise those rights.</a:t>
            </a:r>
            <a:endParaRPr lang="en-US" dirty="0"/>
          </a:p>
        </p:txBody>
      </p:sp>
    </p:spTree>
    <p:extLst>
      <p:ext uri="{BB962C8B-B14F-4D97-AF65-F5344CB8AC3E}">
        <p14:creationId xmlns:p14="http://schemas.microsoft.com/office/powerpoint/2010/main" val="36761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u="sng" dirty="0" smtClean="0"/>
              <a:t>STAIRS</a:t>
            </a:r>
          </a:p>
          <a:p>
            <a:endParaRPr lang="en-US" sz="1050" b="1" u="sng" dirty="0" smtClean="0"/>
          </a:p>
          <a:p>
            <a:r>
              <a:rPr lang="en-US" sz="1050" dirty="0" smtClean="0"/>
              <a:t>Review slide content.</a:t>
            </a:r>
          </a:p>
          <a:p>
            <a:endParaRPr lang="en-US" dirty="0" smtClean="0"/>
          </a:p>
          <a:p>
            <a:pPr lvl="0"/>
            <a:r>
              <a:rPr lang="en-US" sz="1050" b="1" baseline="0" dirty="0" smtClean="0"/>
              <a:t>Standards Correlation:</a:t>
            </a:r>
          </a:p>
          <a:p>
            <a:pPr lvl="0"/>
            <a:r>
              <a:rPr lang="en-US" sz="1050" dirty="0" smtClean="0"/>
              <a:t>The general</a:t>
            </a:r>
            <a:r>
              <a:rPr lang="en-US" sz="1050" baseline="0" dirty="0" smtClean="0"/>
              <a:t> requirements for standard stairs are covered in 29 CFR 1910.25(c). </a:t>
            </a:r>
            <a:endParaRPr lang="en-US" sz="1050" dirty="0" smtClean="0"/>
          </a:p>
          <a:p>
            <a:endParaRPr lang="en-US" dirty="0"/>
          </a:p>
        </p:txBody>
      </p:sp>
    </p:spTree>
    <p:extLst>
      <p:ext uri="{BB962C8B-B14F-4D97-AF65-F5344CB8AC3E}">
        <p14:creationId xmlns:p14="http://schemas.microsoft.com/office/powerpoint/2010/main" val="2425244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REPAIR PITS</a:t>
            </a:r>
          </a:p>
          <a:p>
            <a:endParaRPr lang="en-US" b="1" u="sng" dirty="0" smtClean="0"/>
          </a:p>
          <a:p>
            <a:r>
              <a:rPr lang="en-US" b="0" u="none" dirty="0" smtClean="0"/>
              <a:t>Review</a:t>
            </a:r>
            <a:r>
              <a:rPr lang="en-US" b="0" u="none" baseline="0" dirty="0" smtClean="0"/>
              <a:t> slide content.</a:t>
            </a:r>
          </a:p>
          <a:p>
            <a:endParaRPr lang="en-US" b="0" u="none" baseline="0" dirty="0" smtClean="0"/>
          </a:p>
          <a:p>
            <a:r>
              <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rPr>
              <a:t>Repair pits under 10 feet in depth are identified specifically in 29 CFR 1910.28(b)(8) as special type of fall hazard.  Repair pits with a depth greater than 10 feet require typical fall protection systems.</a:t>
            </a:r>
          </a:p>
          <a:p>
            <a:endPar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endParaRPr>
          </a:p>
          <a:p>
            <a:r>
              <a:rPr lang="en-US" sz="1050" b="1" i="0" u="none" kern="1200" baseline="0" dirty="0" smtClean="0">
                <a:solidFill>
                  <a:schemeClr val="tx1"/>
                </a:solidFill>
                <a:effectLst/>
                <a:latin typeface="Arial Narrow" panose="020B0606020202030204" pitchFamily="34" charset="0"/>
                <a:ea typeface="+mn-ea"/>
                <a:cs typeface="Times New Roman" panose="02020603050405020304" pitchFamily="18" charset="0"/>
              </a:rPr>
              <a:t>Photo Note:</a:t>
            </a:r>
            <a:br>
              <a:rPr lang="en-US" sz="1050" b="1" i="0" u="none" kern="1200" baseline="0" dirty="0" smtClean="0">
                <a:solidFill>
                  <a:schemeClr val="tx1"/>
                </a:solidFill>
                <a:effectLst/>
                <a:latin typeface="Arial Narrow" panose="020B0606020202030204" pitchFamily="34" charset="0"/>
                <a:ea typeface="+mn-ea"/>
                <a:cs typeface="Times New Roman" panose="02020603050405020304" pitchFamily="18" charset="0"/>
              </a:rPr>
            </a:br>
            <a:r>
              <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rPr>
              <a:t>This service pit was found abandoned and partially filled with debris adjacent to a Civil Engineering research space at Virginia Tech.</a:t>
            </a:r>
            <a:br>
              <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rPr>
            </a:br>
            <a:r>
              <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rPr>
              <a:t>After consultation with various internal entities, the service pit was backfilled and closed.</a:t>
            </a:r>
          </a:p>
          <a:p>
            <a:endPar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endParaRPr>
          </a:p>
          <a:p>
            <a:r>
              <a:rPr lang="en-US" sz="1050" b="1" i="0" u="none" kern="1200" baseline="0" dirty="0" smtClean="0">
                <a:solidFill>
                  <a:schemeClr val="tx1"/>
                </a:solidFill>
                <a:effectLst/>
                <a:latin typeface="Arial Narrow" panose="020B0606020202030204" pitchFamily="34" charset="0"/>
                <a:ea typeface="+mn-ea"/>
                <a:cs typeface="Times New Roman" panose="02020603050405020304" pitchFamily="18" charset="0"/>
              </a:rPr>
              <a:t>Interaction with Class:</a:t>
            </a:r>
          </a:p>
          <a:p>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Where</a:t>
            </a: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 have you seen service pits of this type? </a:t>
            </a:r>
            <a:b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br>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How did the workplace ensure workers or others did not fall into the pit?</a:t>
            </a:r>
            <a:endParaRPr lang="en-US" sz="1050" b="0" i="0" kern="1200" dirty="0" smtClean="0">
              <a:solidFill>
                <a:schemeClr val="tx1"/>
              </a:solidFill>
              <a:effectLst/>
              <a:latin typeface="Arial Narrow" panose="020B0606020202030204" pitchFamily="34" charset="0"/>
              <a:ea typeface="+mn-ea"/>
              <a:cs typeface="Times New Roman" panose="02020603050405020304" pitchFamily="18" charset="0"/>
            </a:endParaRPr>
          </a:p>
          <a:p>
            <a:endParaRPr lang="en-US" sz="1050" b="0" i="0" u="none" kern="1200" dirty="0" smtClean="0">
              <a:solidFill>
                <a:schemeClr val="tx1"/>
              </a:solidFill>
              <a:effectLst/>
              <a:latin typeface="Arial Narrow" panose="020B0606020202030204" pitchFamily="34" charset="0"/>
              <a:ea typeface="+mn-ea"/>
              <a:cs typeface="Times New Roman" panose="02020603050405020304" pitchFamily="18" charset="0"/>
            </a:endParaRPr>
          </a:p>
          <a:p>
            <a:r>
              <a:rPr lang="en-US" b="1" i="0" u="none" baseline="0" dirty="0" smtClean="0"/>
              <a:t>Standard Correlation:</a:t>
            </a:r>
            <a:br>
              <a:rPr lang="en-US" b="1" i="0" u="none" baseline="0" dirty="0" smtClean="0"/>
            </a:br>
            <a:r>
              <a:rPr lang="en-US" b="0" i="0" u="none" baseline="0" dirty="0" smtClean="0"/>
              <a:t>Repair pits, service pits and assembly pits less than 10 feet in depth are covered in </a:t>
            </a:r>
            <a:r>
              <a:rPr lang="en-US" b="0" i="0" u="none" baseline="0" dirty="0" smtClean="0">
                <a:latin typeface="Arial Narrow" panose="020B0606020202030204" pitchFamily="34" charset="0"/>
              </a:rPr>
              <a:t>§ 1910.28(b)(8).</a:t>
            </a:r>
            <a:endParaRPr lang="en-US" b="0" u="none" dirty="0" smtClean="0"/>
          </a:p>
          <a:p>
            <a:endParaRPr lang="en-US" dirty="0"/>
          </a:p>
        </p:txBody>
      </p:sp>
    </p:spTree>
    <p:extLst>
      <p:ext uri="{BB962C8B-B14F-4D97-AF65-F5344CB8AC3E}">
        <p14:creationId xmlns:p14="http://schemas.microsoft.com/office/powerpoint/2010/main" val="4227213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REPAIR PITS</a:t>
            </a:r>
          </a:p>
          <a:p>
            <a:endParaRPr lang="en-US" b="1"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smtClean="0"/>
              <a:t>29 CFR 1910.28(b)(8)(</a:t>
            </a:r>
            <a:r>
              <a:rPr lang="en-US" b="0" u="none" baseline="0" dirty="0" err="1" smtClean="0"/>
              <a:t>i</a:t>
            </a:r>
            <a:r>
              <a:rPr lang="en-US" b="0" u="none" baseline="0" dirty="0" smtClean="0"/>
              <a:t>-iii) provides employers an option to traditional fall protection systems for pits less than 10 feet in depth.</a:t>
            </a:r>
          </a:p>
          <a:p>
            <a:endParaRPr lang="en-US" b="1" u="sng" dirty="0" smtClean="0"/>
          </a:p>
          <a:p>
            <a:r>
              <a:rPr lang="en-US" b="0" u="none" dirty="0" smtClean="0"/>
              <a:t>Review</a:t>
            </a:r>
            <a:r>
              <a:rPr lang="en-US" b="0" u="none" baseline="0" dirty="0" smtClean="0"/>
              <a:t> slide content.</a:t>
            </a:r>
          </a:p>
          <a:p>
            <a:endParaRPr lang="en-US" sz="1050" b="0" i="0" u="none" kern="1200" baseline="0" dirty="0" smtClean="0">
              <a:solidFill>
                <a:schemeClr val="tx1"/>
              </a:solidFill>
              <a:effectLst/>
              <a:latin typeface="Arial Narrow" panose="020B0606020202030204" pitchFamily="34" charset="0"/>
              <a:ea typeface="+mn-ea"/>
              <a:cs typeface="Times New Roman" panose="02020603050405020304" pitchFamily="18" charset="0"/>
            </a:endParaRPr>
          </a:p>
          <a:p>
            <a:r>
              <a:rPr lang="en-US" sz="1050" b="1" i="0" u="none" kern="1200" baseline="0" dirty="0" smtClean="0">
                <a:solidFill>
                  <a:schemeClr val="tx1"/>
                </a:solidFill>
                <a:effectLst/>
                <a:latin typeface="Arial Narrow" panose="020B0606020202030204" pitchFamily="34" charset="0"/>
                <a:ea typeface="+mn-ea"/>
                <a:cs typeface="Times New Roman" panose="02020603050405020304" pitchFamily="18" charset="0"/>
              </a:rPr>
              <a:t>Interaction with Class:</a:t>
            </a:r>
          </a:p>
          <a:p>
            <a:r>
              <a:rPr lang="en-US" sz="1050" b="0" i="0" kern="1200" baseline="0" dirty="0" smtClean="0">
                <a:solidFill>
                  <a:schemeClr val="tx1"/>
                </a:solidFill>
                <a:effectLst/>
                <a:latin typeface="Arial Narrow" panose="020B0606020202030204" pitchFamily="34" charset="0"/>
                <a:ea typeface="+mn-ea"/>
                <a:cs typeface="Times New Roman" panose="02020603050405020304" pitchFamily="18" charset="0"/>
              </a:rPr>
              <a:t>Have you seen any pits where an employer has exercised this option?</a:t>
            </a:r>
            <a:endParaRPr lang="en-US" sz="1050" b="0" i="0" kern="1200" dirty="0" smtClean="0">
              <a:solidFill>
                <a:schemeClr val="tx1"/>
              </a:solidFill>
              <a:effectLst/>
              <a:latin typeface="Arial Narrow" panose="020B0606020202030204" pitchFamily="34" charset="0"/>
              <a:ea typeface="+mn-ea"/>
              <a:cs typeface="Times New Roman" panose="02020603050405020304" pitchFamily="18" charset="0"/>
            </a:endParaRPr>
          </a:p>
          <a:p>
            <a:endParaRPr lang="en-US" sz="1050" b="0" i="0" u="none" kern="1200" dirty="0" smtClean="0">
              <a:solidFill>
                <a:schemeClr val="tx1"/>
              </a:solidFill>
              <a:effectLst/>
              <a:latin typeface="Arial Narrow" panose="020B0606020202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Standard Correlation:</a:t>
            </a:r>
            <a:br>
              <a:rPr lang="en-US" b="1" i="0" u="none" baseline="0" dirty="0" smtClean="0"/>
            </a:br>
            <a:r>
              <a:rPr lang="en-US" b="0" i="0" u="none" baseline="0" dirty="0" smtClean="0"/>
              <a:t>“Repair pits, service pits, and assembly pits less than 10 feet in depth. The use of a fall protection system is not required for a repair pit, service pit, or assembly pit that is less than 10 feet (3 m) deep, provided the employer: (</a:t>
            </a:r>
            <a:r>
              <a:rPr lang="en-US" b="0" i="0" u="none" baseline="0" dirty="0" err="1" smtClean="0"/>
              <a:t>i</a:t>
            </a:r>
            <a:r>
              <a:rPr lang="en-US" b="0" i="0" u="none" baseline="0" dirty="0" smtClean="0"/>
              <a:t>) Limits access within 6 feet (1.8 m) of the edge of the pit to authorized employees trained in accordance with §1910.30; (ii) Applies floor markings at least 6 feet (1.8 m) from the edge of the pit in colors that contrast with the surrounding area; or places a warning line at least 6 feet (1.8 m) from the edge of the pit as well as stanchions that are capable of resisting, without tipping over, a force of at least 16 pounds (71 N) applied horizontally against the stanchion at a height of 30 inches (76 cm); or places a combination of floor markings and warning lines at least 6 feet (1.8 m) from the edge of the pit. When two or more pits in a common area are not more than 15 feet (4.5m) apart, the employer may comply by placing contrasting floor markings at least 6 feet (1.8 m) from the pit edge around the entire area of the pits; and (iii) Posts readily visible caution signs that meet the requirements of §1910.145 and state "Caution — Open Pit."</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 §1910.28(b)(8)(</a:t>
            </a:r>
            <a:r>
              <a:rPr lang="en-US" sz="1050" b="0" i="0" kern="1200" dirty="0" err="1" smtClean="0">
                <a:solidFill>
                  <a:schemeClr val="tx1"/>
                </a:solidFill>
                <a:effectLst/>
                <a:latin typeface="Arial Narrow" panose="020B0606020202030204" pitchFamily="34" charset="0"/>
                <a:ea typeface="+mn-ea"/>
                <a:cs typeface="Times New Roman" panose="02020603050405020304" pitchFamily="18" charset="0"/>
              </a:rPr>
              <a:t>i</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-iii) ]</a:t>
            </a:r>
          </a:p>
          <a:p>
            <a:endParaRPr lang="en-US" b="0" u="none" dirty="0" smtClean="0"/>
          </a:p>
          <a:p>
            <a:endParaRPr lang="en-US" dirty="0" smtClean="0"/>
          </a:p>
          <a:p>
            <a:endParaRPr lang="en-US" dirty="0"/>
          </a:p>
        </p:txBody>
      </p:sp>
    </p:spTree>
    <p:extLst>
      <p:ext uri="{BB962C8B-B14F-4D97-AF65-F5344CB8AC3E}">
        <p14:creationId xmlns:p14="http://schemas.microsoft.com/office/powerpoint/2010/main" val="3123629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t>LADDER</a:t>
            </a:r>
            <a:r>
              <a:rPr lang="en-US" b="1" i="0" u="sng" baseline="0" dirty="0" smtClean="0"/>
              <a:t> SAFETY SYSTEMS</a:t>
            </a:r>
          </a:p>
          <a:p>
            <a:endParaRPr lang="en-US" b="1" i="0" u="sng" baseline="0" dirty="0" smtClean="0"/>
          </a:p>
          <a:p>
            <a:r>
              <a:rPr lang="en-US" b="0" i="0" u="none" baseline="0" dirty="0" smtClean="0"/>
              <a:t>Review slide content.</a:t>
            </a:r>
          </a:p>
          <a:p>
            <a:endParaRPr lang="en-US" b="0" i="0" u="none" baseline="0" dirty="0" smtClean="0"/>
          </a:p>
          <a:p>
            <a:r>
              <a:rPr lang="en-US" dirty="0" smtClean="0"/>
              <a:t>Ladder safety systems (ladder safety devices) provide</a:t>
            </a:r>
            <a:r>
              <a:rPr lang="en-US" baseline="0" dirty="0" smtClean="0"/>
              <a:t> fall protection when climbing </a:t>
            </a:r>
            <a:r>
              <a:rPr lang="en-US" dirty="0" smtClean="0"/>
              <a:t>fixed ladders.</a:t>
            </a:r>
          </a:p>
          <a:p>
            <a:r>
              <a:rPr lang="en-US" dirty="0" smtClean="0"/>
              <a:t>Ladder</a:t>
            </a:r>
            <a:r>
              <a:rPr lang="en-US" baseline="0" dirty="0" smtClean="0"/>
              <a:t> safety </a:t>
            </a:r>
            <a:r>
              <a:rPr lang="en-US" dirty="0" smtClean="0"/>
              <a:t>systems typically include a body harness, connecting device (shuttle or </a:t>
            </a:r>
            <a:r>
              <a:rPr lang="en-US" dirty="0" err="1" smtClean="0"/>
              <a:t>carabiner</a:t>
            </a:r>
            <a:r>
              <a:rPr lang="en-US" dirty="0" smtClean="0"/>
              <a:t>), and a</a:t>
            </a:r>
            <a:r>
              <a:rPr lang="en-US" baseline="0" dirty="0" smtClean="0"/>
              <a:t> vertical lifeline or fixed carrier rail. </a:t>
            </a:r>
          </a:p>
          <a:p>
            <a:r>
              <a:rPr lang="en-US" baseline="0" dirty="0" smtClean="0"/>
              <a:t>Workers wear the harness, which connects to sys</a:t>
            </a:r>
            <a:r>
              <a:rPr lang="en-US" dirty="0" smtClean="0"/>
              <a:t>tem with</a:t>
            </a:r>
            <a:r>
              <a:rPr lang="en-US" baseline="0" dirty="0" smtClean="0"/>
              <a:t> a</a:t>
            </a:r>
            <a:r>
              <a:rPr lang="en-US" dirty="0" smtClean="0"/>
              <a:t> </a:t>
            </a:r>
            <a:r>
              <a:rPr lang="en-US" dirty="0" err="1" smtClean="0"/>
              <a:t>carabiner</a:t>
            </a:r>
            <a:r>
              <a:rPr lang="en-US" dirty="0" smtClean="0"/>
              <a:t>. Systems use a cable/safety sleeve, shuttle, or cable grab which connects the worker to the vertical line or rail. The cable grab or shuttle freely travels up or down the lifeline/rail as the worker ascends or descends the ladder, allowing the worker to maintain full contact with the ladder. </a:t>
            </a:r>
            <a:r>
              <a:rPr lang="en-US" baseline="0" dirty="0" smtClean="0"/>
              <a:t> </a:t>
            </a:r>
            <a:r>
              <a:rPr lang="en-US" dirty="0" smtClean="0"/>
              <a:t>In case of a fall, the shuttle or cable</a:t>
            </a:r>
            <a:r>
              <a:rPr lang="en-US" baseline="0" dirty="0" smtClean="0"/>
              <a:t> grab locks automatically and arrests the fall.  </a:t>
            </a:r>
          </a:p>
          <a:p>
            <a:endParaRPr lang="en-US" baseline="0" dirty="0" smtClean="0"/>
          </a:p>
          <a:p>
            <a:r>
              <a:rPr lang="en-US" dirty="0" smtClean="0"/>
              <a:t>A ladder climbing system is not a "climb assist" system, which uses motorized equipment that to help a worker climb. </a:t>
            </a:r>
          </a:p>
          <a:p>
            <a:endParaRPr lang="en-US" b="0" i="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baseline="0" dirty="0" smtClean="0"/>
              <a:t>Standard Correlation:</a:t>
            </a:r>
            <a:br>
              <a:rPr lang="en-US" b="1" i="0" u="none" baseline="0" dirty="0" smtClean="0"/>
            </a:br>
            <a:r>
              <a:rPr lang="en-US" b="0" i="0" u="none" baseline="0" dirty="0" smtClean="0"/>
              <a:t>“Fixed ladders (that extend more than 24 feet (7.3 m) above a lower level).</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 §1910.28(b)(9)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For fixed ladders that extend more than 24 feet (7.3 m) above a lower level, the employer must ensure: (A) Existing fixed ladders. Each fixed ladder installed before November 19, 2018 is equipped with a personal fall arrest system, ladder safety system, cage, or well; (B) New fixed ladders. Each fixed ladder installed on and after November 19, 2018, is equipped with a personal fall arrest system or a ladder safety system;” [ §1910.28(b)(9)(</a:t>
            </a:r>
            <a:r>
              <a:rPr lang="en-US" sz="1050" b="0" i="0" kern="1200" dirty="0" err="1" smtClean="0">
                <a:solidFill>
                  <a:schemeClr val="tx1"/>
                </a:solidFill>
                <a:effectLst/>
                <a:latin typeface="Arial Narrow" panose="020B0606020202030204" pitchFamily="34" charset="0"/>
                <a:ea typeface="+mn-ea"/>
                <a:cs typeface="Times New Roman" panose="02020603050405020304" pitchFamily="18" charset="0"/>
              </a:rPr>
              <a:t>i</a:t>
            </a:r>
            <a:r>
              <a:rPr lang="en-US" sz="1050" b="0" i="0" kern="1200" dirty="0" smtClean="0">
                <a:solidFill>
                  <a:schemeClr val="tx1"/>
                </a:solidFill>
                <a:effectLst/>
                <a:latin typeface="Arial Narrow" panose="020B0606020202030204" pitchFamily="34" charset="0"/>
                <a:ea typeface="+mn-ea"/>
                <a:cs typeface="Times New Roman" panose="02020603050405020304" pitchFamily="18" charset="0"/>
              </a:rPr>
              <a:t>) ]</a:t>
            </a:r>
          </a:p>
          <a:p>
            <a:endParaRPr lang="en-US" b="0" i="0" u="none" dirty="0"/>
          </a:p>
        </p:txBody>
      </p:sp>
    </p:spTree>
    <p:extLst>
      <p:ext uri="{BB962C8B-B14F-4D97-AF65-F5344CB8AC3E}">
        <p14:creationId xmlns:p14="http://schemas.microsoft.com/office/powerpoint/2010/main" val="477235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FALL PROTECTION</a:t>
            </a:r>
          </a:p>
          <a:p>
            <a:endParaRPr lang="en-US" b="1" u="sng" dirty="0" smtClean="0"/>
          </a:p>
          <a:p>
            <a:r>
              <a:rPr lang="en-US" b="0" u="none" dirty="0" smtClean="0"/>
              <a:t>Review</a:t>
            </a:r>
            <a:r>
              <a:rPr lang="en-US" b="0" u="none" baseline="0" dirty="0" smtClean="0"/>
              <a:t> slide content.</a:t>
            </a:r>
          </a:p>
          <a:p>
            <a:endParaRPr lang="en-US" b="0" u="none" baseline="0" dirty="0" smtClean="0"/>
          </a:p>
          <a:p>
            <a:r>
              <a:rPr lang="en-US" dirty="0"/>
              <a:t>Fall restraint </a:t>
            </a:r>
            <a:r>
              <a:rPr lang="en-US" dirty="0" smtClean="0"/>
              <a:t>systems (also called travel restraint systems or positioning</a:t>
            </a:r>
            <a:r>
              <a:rPr lang="en-US" baseline="0" dirty="0" smtClean="0"/>
              <a:t> systems)</a:t>
            </a:r>
            <a:r>
              <a:rPr lang="en-US" dirty="0" smtClean="0"/>
              <a:t> are used</a:t>
            </a:r>
            <a:r>
              <a:rPr lang="en-US" baseline="0" dirty="0" smtClean="0"/>
              <a:t> </a:t>
            </a:r>
            <a:r>
              <a:rPr lang="en-US" dirty="0" smtClean="0"/>
              <a:t>prevent </a:t>
            </a:r>
            <a:r>
              <a:rPr lang="en-US" dirty="0"/>
              <a:t>the user from </a:t>
            </a:r>
            <a:r>
              <a:rPr lang="en-US" dirty="0" smtClean="0"/>
              <a:t>having a fall of any </a:t>
            </a:r>
            <a:r>
              <a:rPr lang="en-US" dirty="0"/>
              <a:t>distance. </a:t>
            </a:r>
            <a:r>
              <a:rPr lang="en-US" dirty="0" smtClean="0"/>
              <a:t> Employers have to determine </a:t>
            </a:r>
            <a:r>
              <a:rPr lang="en-US" dirty="0"/>
              <a:t>the force needed to restrain a </a:t>
            </a:r>
            <a:r>
              <a:rPr lang="en-US" dirty="0" smtClean="0"/>
              <a:t>worker</a:t>
            </a:r>
            <a:r>
              <a:rPr lang="en-US" baseline="0" dirty="0" smtClean="0"/>
              <a:t> by looking at the forces gen</a:t>
            </a:r>
            <a:r>
              <a:rPr lang="en-US" dirty="0" smtClean="0"/>
              <a:t>erated </a:t>
            </a:r>
            <a:r>
              <a:rPr lang="en-US" dirty="0"/>
              <a:t>by the </a:t>
            </a:r>
            <a:r>
              <a:rPr lang="en-US" dirty="0" smtClean="0"/>
              <a:t>worker’s </a:t>
            </a:r>
            <a:r>
              <a:rPr lang="en-US" dirty="0"/>
              <a:t>walking, leaning, or sliding down the working surface. </a:t>
            </a:r>
            <a:r>
              <a:rPr lang="en-US" dirty="0" smtClean="0"/>
              <a:t>Fall </a:t>
            </a:r>
            <a:r>
              <a:rPr lang="en-US" dirty="0"/>
              <a:t>restraint systems should have the capacity to withstand at least 3,000 pounds of force or twice the maximum expected </a:t>
            </a:r>
            <a:r>
              <a:rPr lang="en-US" dirty="0" smtClean="0"/>
              <a:t>force to restrain the worker.</a:t>
            </a:r>
          </a:p>
          <a:p>
            <a:endParaRPr lang="en-US" dirty="0" smtClean="0"/>
          </a:p>
          <a:p>
            <a:r>
              <a:rPr lang="en-US" b="1" i="0" u="none" baseline="0" dirty="0" smtClean="0"/>
              <a:t>Standard Correlation:</a:t>
            </a:r>
            <a:br>
              <a:rPr lang="en-US" b="1" i="0" u="none" baseline="0" dirty="0" smtClean="0"/>
            </a:br>
            <a:r>
              <a:rPr lang="en-US" b="0" i="0" u="none" baseline="0" dirty="0" smtClean="0"/>
              <a:t>Travel Restraint Systems (Fall Restraint Systems) are covered under multiple sections of the Standard:</a:t>
            </a:r>
          </a:p>
          <a:p>
            <a:r>
              <a:rPr lang="en-US" b="0" i="0" u="none" baseline="0" dirty="0" smtClean="0"/>
              <a:t>29 CFR 1910.21(b) defines travel restraint system. </a:t>
            </a:r>
          </a:p>
          <a:p>
            <a:r>
              <a:rPr lang="en-US" b="0" i="0" u="none" baseline="0" dirty="0" smtClean="0"/>
              <a:t>29 CFR 1910.28(b) identifies numerous areas where an employer has a duty to provide fall protection, and specifically identifies travel restraint systems as an option for many of those areas.</a:t>
            </a:r>
          </a:p>
          <a:p>
            <a:r>
              <a:rPr lang="en-US" b="0" i="0" u="none" baseline="0" dirty="0" smtClean="0"/>
              <a:t>“Personal fall protection systems. Body belts, harnesses, and other components used in personal fall arrest systems, work positioning systems, and travel restraint systems must meet the requirements of §1910.140” [</a:t>
            </a:r>
            <a:r>
              <a:rPr lang="en-US" b="0" i="0" u="none" baseline="0" dirty="0" smtClean="0">
                <a:latin typeface="Arial Narrow" panose="020B0606020202030204" pitchFamily="34" charset="0"/>
              </a:rPr>
              <a:t>§ 1910.29(j) ]</a:t>
            </a:r>
          </a:p>
          <a:p>
            <a:r>
              <a:rPr lang="en-US" b="0" i="0" u="none" baseline="0" dirty="0" smtClean="0">
                <a:latin typeface="Arial Narrow" panose="020B0606020202030204" pitchFamily="34" charset="0"/>
              </a:rPr>
              <a:t>29 CFR 1910.140 falls within the Personal protective equipment Subpart and establishes performance, care, and use criteria for all personal fall protection systems, including travel restraint systems.</a:t>
            </a:r>
            <a:endParaRPr lang="en-US" b="0" i="0" u="none" baseline="0" dirty="0" smtClean="0"/>
          </a:p>
          <a:p>
            <a:endParaRPr lang="en-US" dirty="0"/>
          </a:p>
        </p:txBody>
      </p:sp>
    </p:spTree>
    <p:extLst>
      <p:ext uri="{BB962C8B-B14F-4D97-AF65-F5344CB8AC3E}">
        <p14:creationId xmlns:p14="http://schemas.microsoft.com/office/powerpoint/2010/main" val="3970786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FALL PROTECTION</a:t>
            </a:r>
          </a:p>
          <a:p>
            <a:endParaRPr lang="en-US" b="1" u="sng" dirty="0" smtClean="0"/>
          </a:p>
          <a:p>
            <a:r>
              <a:rPr lang="en-US" b="0" u="none" dirty="0" smtClean="0"/>
              <a:t>Review</a:t>
            </a:r>
            <a:r>
              <a:rPr lang="en-US" b="0" u="none" baseline="0" dirty="0" smtClean="0"/>
              <a:t> slide content.</a:t>
            </a:r>
            <a:endParaRPr lang="en-US" b="0" u="none" dirty="0" smtClean="0"/>
          </a:p>
          <a:p>
            <a:endParaRPr lang="en-US" dirty="0" smtClean="0"/>
          </a:p>
          <a:p>
            <a:r>
              <a:rPr lang="en-US" dirty="0" smtClean="0"/>
              <a:t>A PFAS is a system with components that work together to protect workers when they fall from elevated heights. PFAS components include an anchorage, connectors, and a full-body harness, and may include a shock-absorbing lanyard, a retractable lifeline, and/or a deceleration device.  PFAS components will be marked by the manufacturer with pertinent information specific to the equipment, such as warnings, serial/model number, capacity, and the materials used to make the component (see Figure 14). Information (e.g., proper use, maintenance, inspection) about fall protection components is typically provided in equipment manuals.</a:t>
            </a:r>
          </a:p>
          <a:p>
            <a:endParaRPr lang="en-US" dirty="0" smtClean="0"/>
          </a:p>
          <a:p>
            <a:r>
              <a:rPr lang="en-US" dirty="0" smtClean="0"/>
              <a:t>Although some components may look the same, they may not be interchangeable if they are from different manufacturers or from different equipment series made by the same manufacturer.</a:t>
            </a:r>
          </a:p>
          <a:p>
            <a:endParaRPr lang="en-US" dirty="0" smtClean="0"/>
          </a:p>
          <a:p>
            <a:r>
              <a:rPr lang="en-US" b="1" i="0" u="none" baseline="0" dirty="0" smtClean="0"/>
              <a:t>Standard Correlation:</a:t>
            </a:r>
            <a:br>
              <a:rPr lang="en-US" b="1" i="0" u="none" baseline="0" dirty="0" smtClean="0"/>
            </a:br>
            <a:r>
              <a:rPr lang="en-US" b="0" i="0" u="none" baseline="0" dirty="0" smtClean="0"/>
              <a:t>Personal Fall Arrest Systems are covered under multiple sections of the Standard:</a:t>
            </a:r>
          </a:p>
          <a:p>
            <a:r>
              <a:rPr lang="en-US" b="0" i="0" u="none" baseline="0" dirty="0" smtClean="0"/>
              <a:t>29 CFR 1910.28(b) identifies numerous areas where an employer has a duty to provide fall protection, and specifically identifies personal fall arrest systems as an option for many of those areas.</a:t>
            </a:r>
          </a:p>
          <a:p>
            <a:r>
              <a:rPr lang="en-US" b="0" i="0" u="none" baseline="0" dirty="0" smtClean="0"/>
              <a:t>“Personal fall protection systems. Body belts, harnesses, and other components used in personal fall arrest systems, work positioning systems, and travel restraint systems must meet the requirements of §1910.140” [</a:t>
            </a:r>
            <a:r>
              <a:rPr lang="en-US" b="0" i="0" u="none" baseline="0" dirty="0" smtClean="0">
                <a:latin typeface="Arial Narrow" panose="020B0606020202030204" pitchFamily="34" charset="0"/>
              </a:rPr>
              <a:t>§ 1910.29(j) ]</a:t>
            </a:r>
          </a:p>
          <a:p>
            <a:r>
              <a:rPr lang="en-US" b="0" i="0" u="none" baseline="0" dirty="0" smtClean="0">
                <a:latin typeface="Arial Narrow" panose="020B0606020202030204" pitchFamily="34" charset="0"/>
              </a:rPr>
              <a:t>29 CFR 1910.140 falls within the Personal protective equipment Subpart and establishes performance, care, and use criteria for all personal fall protection systems.</a:t>
            </a:r>
            <a:endParaRPr lang="en-US" b="0" i="0" u="none" baseline="0" dirty="0" smtClean="0"/>
          </a:p>
          <a:p>
            <a:endParaRPr lang="en-US" dirty="0"/>
          </a:p>
        </p:txBody>
      </p:sp>
    </p:spTree>
    <p:extLst>
      <p:ext uri="{BB962C8B-B14F-4D97-AF65-F5344CB8AC3E}">
        <p14:creationId xmlns:p14="http://schemas.microsoft.com/office/powerpoint/2010/main" val="387009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ACTIVITY SIX</a:t>
            </a:r>
          </a:p>
          <a:p>
            <a:endParaRPr lang="en-US" sz="1000" b="1" u="sng" dirty="0" smtClean="0"/>
          </a:p>
          <a:p>
            <a:r>
              <a:rPr lang="en-US" sz="1000" b="1" dirty="0"/>
              <a:t>Purpose: </a:t>
            </a:r>
          </a:p>
          <a:p>
            <a:pPr marL="171450" lvl="0" indent="-171450">
              <a:buFont typeface="Arial" panose="020B0604020202020204" pitchFamily="34" charset="0"/>
              <a:buChar char="•"/>
            </a:pPr>
            <a:r>
              <a:rPr lang="en-US" sz="1000" dirty="0"/>
              <a:t>Determine whether students are developing a relationship between work tasks, hazards, and PPE; and</a:t>
            </a:r>
          </a:p>
          <a:p>
            <a:pPr marL="171450" lvl="0" indent="-171450">
              <a:buFont typeface="Arial" panose="020B0604020202020204" pitchFamily="34" charset="0"/>
              <a:buChar char="•"/>
            </a:pPr>
            <a:r>
              <a:rPr lang="en-US" sz="1000" dirty="0"/>
              <a:t>Assess and assure student ability to correctly </a:t>
            </a:r>
            <a:r>
              <a:rPr lang="en-US" sz="1000" dirty="0" smtClean="0"/>
              <a:t>identify potential fall hazards.</a:t>
            </a:r>
            <a:br>
              <a:rPr lang="en-US" sz="1000" dirty="0" smtClean="0"/>
            </a:br>
            <a:endParaRPr lang="en-US" sz="1000" dirty="0"/>
          </a:p>
          <a:p>
            <a:r>
              <a:rPr lang="en-US" sz="1000" b="1" dirty="0"/>
              <a:t>Activity:</a:t>
            </a:r>
          </a:p>
          <a:p>
            <a:r>
              <a:rPr lang="en-US" sz="1000" dirty="0"/>
              <a:t>Break into small groups</a:t>
            </a:r>
            <a:r>
              <a:rPr lang="en-US" sz="1000" dirty="0" smtClean="0"/>
              <a:t>. Have</a:t>
            </a:r>
            <a:r>
              <a:rPr lang="en-US" sz="1000" baseline="0" dirty="0" smtClean="0"/>
              <a:t> students discuss the two questions presented and create a list of everything reported by the groups.</a:t>
            </a:r>
            <a:endParaRPr lang="en-US" sz="1000" dirty="0" smtClean="0"/>
          </a:p>
          <a:p>
            <a:pPr marL="228600" indent="-228600">
              <a:buFont typeface="+mj-lt"/>
              <a:buAutoNum type="arabicPeriod"/>
            </a:pPr>
            <a:r>
              <a:rPr lang="en-US" sz="1000" dirty="0" smtClean="0"/>
              <a:t>What fall hazards are visible in this photo?</a:t>
            </a:r>
          </a:p>
          <a:p>
            <a:pPr marL="228600" indent="-228600">
              <a:buFont typeface="+mj-lt"/>
              <a:buAutoNum type="arabicPeriod"/>
            </a:pPr>
            <a:r>
              <a:rPr lang="en-US" sz="1000" i="0" baseline="0" dirty="0" smtClean="0"/>
              <a:t>What hazard controls are visible in this photo?</a:t>
            </a:r>
            <a:br>
              <a:rPr lang="en-US" sz="1000" i="0" baseline="0" dirty="0" smtClean="0"/>
            </a:br>
            <a:endParaRPr lang="en-US" sz="1000" b="1" dirty="0" smtClean="0"/>
          </a:p>
          <a:p>
            <a:r>
              <a:rPr lang="en-US" sz="1000" b="1" dirty="0" smtClean="0"/>
              <a:t>Expected </a:t>
            </a:r>
            <a:r>
              <a:rPr lang="en-US" sz="1000" b="1" dirty="0"/>
              <a:t>Response(s):</a:t>
            </a:r>
          </a:p>
          <a:p>
            <a:r>
              <a:rPr lang="en-US" sz="1000" dirty="0"/>
              <a:t>Students should </a:t>
            </a:r>
            <a:r>
              <a:rPr lang="en-US" sz="1000" dirty="0" smtClean="0"/>
              <a:t>verbalize:</a:t>
            </a:r>
            <a:endParaRPr lang="en-US"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dirty="0" smtClean="0"/>
              <a:t>Fall hazards</a:t>
            </a:r>
            <a:r>
              <a:rPr lang="en-US" sz="1000" i="0" baseline="0" dirty="0" smtClean="0"/>
              <a:t> include the worker</a:t>
            </a:r>
            <a:r>
              <a:rPr lang="en-US" sz="1000" i="0" dirty="0" smtClean="0"/>
              <a:t> climbing the fixed ladder</a:t>
            </a:r>
            <a:r>
              <a:rPr lang="en-US" sz="1000" i="0" baseline="0" dirty="0" smtClean="0"/>
              <a:t>, the worker </a:t>
            </a:r>
            <a:r>
              <a:rPr lang="en-US" sz="1000" i="0" dirty="0" smtClean="0"/>
              <a:t>standing on the platform,</a:t>
            </a:r>
            <a:r>
              <a:rPr lang="en-US" sz="1000" i="0" baseline="0" dirty="0" smtClean="0"/>
              <a:t> and the worker(s) using the articulating lift in the background.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Hazard controls visible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Guardrail on platform (note the wire in lieu of the </a:t>
            </a:r>
            <a:r>
              <a:rPr lang="en-US" sz="1000" i="0" baseline="0" dirty="0" err="1" smtClean="0"/>
              <a:t>midrail</a:t>
            </a:r>
            <a:r>
              <a:rPr lang="en-US" sz="1000" i="0" baseline="0" dirty="0" smtClean="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Ladder safety system on the fixed ladder, with worker using LSS and having PFAS for elevated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Guardrails on articulating lift, with PFAS in use by workers.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PPE in use:  Reflective vest, work boots, gloves, safety glasses.</a:t>
            </a:r>
            <a:endParaRPr lang="en-US" sz="1000" i="0" dirty="0" smtClean="0"/>
          </a:p>
        </p:txBody>
      </p:sp>
    </p:spTree>
    <p:extLst>
      <p:ext uri="{BB962C8B-B14F-4D97-AF65-F5344CB8AC3E}">
        <p14:creationId xmlns:p14="http://schemas.microsoft.com/office/powerpoint/2010/main" val="51658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FALL PROTECTION AND FEASIBILITY</a:t>
            </a:r>
          </a:p>
          <a:p>
            <a:endParaRPr lang="en-US" b="1" dirty="0" smtClean="0"/>
          </a:p>
          <a:p>
            <a:r>
              <a:rPr lang="en-US" b="0" dirty="0" smtClean="0"/>
              <a:t>Review slide content</a:t>
            </a:r>
            <a:r>
              <a:rPr lang="en-US" b="0" baseline="0" dirty="0" smtClean="0"/>
              <a:t> and pose questions to class.</a:t>
            </a:r>
            <a:endParaRPr lang="en-US" b="0" dirty="0" smtClean="0"/>
          </a:p>
          <a:p>
            <a:endParaRPr lang="en-US" b="1" dirty="0" smtClean="0"/>
          </a:p>
          <a:p>
            <a:r>
              <a:rPr lang="en-US" b="1" dirty="0" smtClean="0"/>
              <a:t>Interaction</a:t>
            </a:r>
            <a:r>
              <a:rPr lang="en-US" b="1" baseline="0" dirty="0" smtClean="0"/>
              <a:t> with Class:</a:t>
            </a:r>
            <a:endParaRPr lang="en-US" b="1" dirty="0" smtClean="0"/>
          </a:p>
          <a:p>
            <a:r>
              <a:rPr lang="en-US" b="0" dirty="0" smtClean="0"/>
              <a:t>Go</a:t>
            </a:r>
            <a:r>
              <a:rPr lang="en-US" b="0" baseline="0" dirty="0" smtClean="0"/>
              <a:t> around the room and ask students to define “feasible” or “infeasible”.</a:t>
            </a:r>
          </a:p>
          <a:p>
            <a:r>
              <a:rPr lang="en-US" b="0" baseline="0" dirty="0" smtClean="0"/>
              <a:t>Is fall protection always feasible?</a:t>
            </a:r>
          </a:p>
          <a:p>
            <a:r>
              <a:rPr lang="en-US" b="0" baseline="0" dirty="0" smtClean="0"/>
              <a:t>Are there situations where you think fall protection may be infeasible?</a:t>
            </a:r>
          </a:p>
          <a:p>
            <a:r>
              <a:rPr lang="en-US" b="0" baseline="0" dirty="0" smtClean="0"/>
              <a:t>If you are a compliance officer visiting a workplace, what does “infeasible” mean? What is your presumption.</a:t>
            </a:r>
          </a:p>
          <a:p>
            <a:endParaRPr lang="en-US" b="0" baseline="0" dirty="0" smtClean="0"/>
          </a:p>
          <a:p>
            <a:endParaRPr lang="en-US" b="0" baseline="0" dirty="0" smtClean="0"/>
          </a:p>
          <a:p>
            <a:endParaRPr lang="en-US" b="0" baseline="0" dirty="0" smtClean="0"/>
          </a:p>
          <a:p>
            <a:endParaRPr lang="en-US" b="0" dirty="0"/>
          </a:p>
        </p:txBody>
      </p:sp>
    </p:spTree>
    <p:extLst>
      <p:ext uri="{BB962C8B-B14F-4D97-AF65-F5344CB8AC3E}">
        <p14:creationId xmlns:p14="http://schemas.microsoft.com/office/powerpoint/2010/main" val="539261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FALL PROTECTION AND FEASIBILITY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Review slide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Point out that difficult to install/use, expensive, cumbersome, etc. does not equate to the definition of infeasible, therefore fall protection should be used.  Other responses may fall into the exemptions (scaffold erection/dismantling, steel work, etc.).</a:t>
            </a:r>
          </a:p>
          <a:p>
            <a:endParaRPr lang="en-US" dirty="0" smtClean="0"/>
          </a:p>
          <a:p>
            <a:r>
              <a:rPr lang="en-US" b="1" dirty="0" smtClean="0"/>
              <a:t>Standards</a:t>
            </a:r>
            <a:r>
              <a:rPr lang="en-US" b="1" baseline="0" dirty="0" smtClean="0"/>
              <a:t> Correlation:</a:t>
            </a:r>
          </a:p>
          <a:p>
            <a:r>
              <a:rPr lang="en-US" b="0" baseline="0" dirty="0" smtClean="0"/>
              <a:t>29 CFR 1910.28(b)(1)(</a:t>
            </a:r>
            <a:r>
              <a:rPr lang="en-US" b="0" baseline="0" dirty="0" err="1" smtClean="0"/>
              <a:t>i</a:t>
            </a:r>
            <a:r>
              <a:rPr lang="en-US" b="0" baseline="0" dirty="0" smtClean="0"/>
              <a:t>) has a specific note that addresses feasibility and fall protection. </a:t>
            </a:r>
            <a:endParaRPr lang="en-US" b="0" dirty="0"/>
          </a:p>
        </p:txBody>
      </p:sp>
    </p:spTree>
    <p:extLst>
      <p:ext uri="{BB962C8B-B14F-4D97-AF65-F5344CB8AC3E}">
        <p14:creationId xmlns:p14="http://schemas.microsoft.com/office/powerpoint/2010/main" val="1159335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BEST PRACTICES</a:t>
            </a:r>
          </a:p>
          <a:p>
            <a:endParaRPr lang="en-US" sz="1100" dirty="0"/>
          </a:p>
          <a:p>
            <a:r>
              <a:rPr lang="en-US" sz="1100" dirty="0"/>
              <a:t>Section </a:t>
            </a:r>
            <a:r>
              <a:rPr lang="en-US" sz="1100" dirty="0" smtClean="0"/>
              <a:t>5 </a:t>
            </a:r>
            <a:r>
              <a:rPr lang="en-US" sz="1100" dirty="0"/>
              <a:t>introduces a collection of best practices </a:t>
            </a:r>
            <a:r>
              <a:rPr lang="en-US" sz="1100" dirty="0" smtClean="0"/>
              <a:t>related to fall protection </a:t>
            </a:r>
            <a:r>
              <a:rPr lang="en-US" sz="1100" dirty="0"/>
              <a:t>in general industry.  A “best practice” is a way of doing things that leads to a desired result.  Best practices are not usually a legal requirement – i.e., not following them won’t get your employer fined by OSHA.  Many employers adopt best practices as part of your procedures.  These best practices represent ways of doing things that will help you work safely, and reduce the risk of illness or injury due to chemicals.</a:t>
            </a:r>
          </a:p>
          <a:p>
            <a:r>
              <a:rPr lang="en-US" sz="1100" dirty="0"/>
              <a:t> </a:t>
            </a:r>
          </a:p>
          <a:p>
            <a:r>
              <a:rPr lang="en-US" sz="1100" dirty="0"/>
              <a:t>This section specifically addresses Objective 5.</a:t>
            </a:r>
            <a:endParaRPr lang="en-US" dirty="0"/>
          </a:p>
        </p:txBody>
      </p:sp>
    </p:spTree>
    <p:extLst>
      <p:ext uri="{BB962C8B-B14F-4D97-AF65-F5344CB8AC3E}">
        <p14:creationId xmlns:p14="http://schemas.microsoft.com/office/powerpoint/2010/main" val="354738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a:xfrm>
            <a:off x="733579" y="3960388"/>
            <a:ext cx="5608320" cy="47240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u="sng" dirty="0"/>
              <a:t>WHY IS OSHA IMPORTANT TO YOU?</a:t>
            </a:r>
          </a:p>
          <a:p>
            <a:r>
              <a:rPr lang="en-US" sz="1100" dirty="0"/>
              <a:t/>
            </a:r>
            <a:br>
              <a:rPr lang="en-US" sz="1100" dirty="0"/>
            </a:br>
            <a:r>
              <a:rPr lang="en-US" sz="1100" dirty="0"/>
              <a:t>Review slide content.  </a:t>
            </a:r>
          </a:p>
          <a:p>
            <a:r>
              <a:rPr lang="en-US" sz="1100" dirty="0"/>
              <a:t>Other key points in addition to the statistics on the slide.</a:t>
            </a:r>
            <a:endParaRPr lang="en-US" sz="1300" dirty="0"/>
          </a:p>
          <a:p>
            <a:pPr lvl="0"/>
            <a:r>
              <a:rPr lang="en-US" sz="1100" dirty="0"/>
              <a:t>Prior to OSHA, 38 worker deaths per day (1970)</a:t>
            </a:r>
            <a:endParaRPr lang="en-US" sz="1300" dirty="0"/>
          </a:p>
          <a:p>
            <a:pPr lvl="0"/>
            <a:r>
              <a:rPr lang="en-US" sz="1100" dirty="0"/>
              <a:t>OSHA came into being on April 28, 1971 as result of the Occupational Safety &amp; Health Act</a:t>
            </a:r>
            <a:endParaRPr lang="en-US" sz="1300" dirty="0"/>
          </a:p>
          <a:p>
            <a:pPr lvl="0"/>
            <a:endParaRPr lang="en-US" sz="1100" dirty="0"/>
          </a:p>
          <a:p>
            <a:pPr lvl="0"/>
            <a:r>
              <a:rPr lang="en-US" sz="1100" dirty="0"/>
              <a:t>Working in the US was considered dangerous!</a:t>
            </a:r>
            <a:endParaRPr lang="en-US" sz="1300" dirty="0"/>
          </a:p>
          <a:p>
            <a:pPr lvl="1"/>
            <a:r>
              <a:rPr lang="en-US" sz="1100" b="1" u="sng" dirty="0"/>
              <a:t>Triangle Shirtwaist Fire, 146 Fatalities in 1911</a:t>
            </a:r>
            <a:br>
              <a:rPr lang="en-US" sz="1100" b="1" u="sng" dirty="0"/>
            </a:br>
            <a:r>
              <a:rPr lang="en-US" sz="1100" dirty="0"/>
              <a:t>Occurred in New York, NY when a fire started under a cutting table (possibly arson); workers could not escape their worksite on the upper floors. Many jumped to their death.</a:t>
            </a:r>
          </a:p>
          <a:p>
            <a:pPr lvl="1"/>
            <a:endParaRPr lang="en-US" sz="1300" b="1" dirty="0"/>
          </a:p>
          <a:p>
            <a:pPr lvl="1"/>
            <a:r>
              <a:rPr lang="en-US" sz="1100" b="1" u="sng" dirty="0"/>
              <a:t>Texas City Disaster, 578 Fatalities, 3500 injured in 1947</a:t>
            </a:r>
            <a:r>
              <a:rPr lang="en-US" sz="1100" dirty="0"/>
              <a:t/>
            </a:r>
            <a:br>
              <a:rPr lang="en-US" sz="1100" dirty="0"/>
            </a:br>
            <a:r>
              <a:rPr lang="en-US" sz="1100" dirty="0"/>
              <a:t>Occurred in Texas City, TX when a ship loaded with ammonium nitrate fertilizer exploded while docked.</a:t>
            </a:r>
            <a:endParaRPr lang="en-US" sz="1300" dirty="0"/>
          </a:p>
          <a:p>
            <a:endParaRPr lang="en-US" sz="1100" dirty="0"/>
          </a:p>
          <a:p>
            <a:r>
              <a:rPr lang="en-US" sz="1100" dirty="0"/>
              <a:t>Relevance:  OSHA was necessary to address the wide range of hazards found in the workplace. </a:t>
            </a:r>
            <a:endParaRPr lang="en-US" altLang="en-US" dirty="0" smtClean="0">
              <a:ea typeface="ＭＳ Ｐゴシック" panose="020B0600070205080204" pitchFamily="34" charset="-128"/>
            </a:endParaRPr>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4267028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sz="1050" b="1" dirty="0" smtClean="0"/>
              <a:t>Photo Note:</a:t>
            </a:r>
          </a:p>
          <a:p>
            <a:r>
              <a:rPr lang="en-US" sz="1050" b="0" i="0" dirty="0" smtClean="0"/>
              <a:t>This photo</a:t>
            </a:r>
            <a:r>
              <a:rPr lang="en-US" sz="1050" b="0" i="0" baseline="0" dirty="0" smtClean="0"/>
              <a:t> is during a class for new videographers for the VT athletics department. These individuals work on a catwalk and must climb fixed ladders using ladder safety systems to perform their work.</a:t>
            </a:r>
          </a:p>
          <a:p>
            <a:r>
              <a:rPr lang="en-US" sz="1050" b="0" i="0" baseline="0" dirty="0" smtClean="0"/>
              <a:t>Fall protection is a cooperative effort between athletics, student workers, and VT EHS.</a:t>
            </a:r>
            <a:r>
              <a:rPr lang="en-US" sz="1050" b="0" i="1" baseline="0" dirty="0" smtClean="0"/>
              <a:t/>
            </a:r>
            <a:br>
              <a:rPr lang="en-US" sz="1050" b="0" i="1" baseline="0" dirty="0" smtClean="0"/>
            </a:br>
            <a:r>
              <a:rPr lang="en-US" sz="1050" dirty="0" smtClean="0"/>
              <a:t> </a:t>
            </a:r>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Do you think the individuals</a:t>
            </a:r>
            <a:r>
              <a:rPr lang="en-US" sz="1050" baseline="0" dirty="0" smtClean="0"/>
              <a:t> shown in the photo realize they are at risk of a fall?</a:t>
            </a:r>
            <a:endParaRPr lang="en-US" sz="105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2501468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sz="1050" b="0" i="0" baseline="0" dirty="0" smtClean="0"/>
              <a:t>Non-workplace falls have a significant impact on your employer.</a:t>
            </a:r>
          </a:p>
          <a:p>
            <a:r>
              <a:rPr lang="en-US" sz="1050" b="0" i="0" baseline="0" dirty="0" smtClean="0"/>
              <a:t>These types of falls can occur from ladders, hunting stands, or even retaining walls.</a:t>
            </a:r>
            <a:br>
              <a:rPr lang="en-US" sz="1050" b="0" i="0" baseline="0" dirty="0" smtClean="0"/>
            </a:br>
            <a:r>
              <a:rPr lang="en-US" sz="1050" b="0" i="0" baseline="0" dirty="0" smtClean="0"/>
              <a:t>Slips, trips and falls at home happen in very similar ways, and can be prevented with the same recognize, evaluate, and control approach.</a:t>
            </a:r>
          </a:p>
          <a:p>
            <a:endParaRPr lang="en-US" sz="1050" b="0" i="0" baseline="0" dirty="0" smtClean="0"/>
          </a:p>
          <a:p>
            <a:r>
              <a:rPr lang="en-US" sz="1050" b="0" i="0" baseline="0" dirty="0" smtClean="0"/>
              <a:t>For example, falls from hunting stands remain common and carry a high rate of spinal / neurological injury.</a:t>
            </a:r>
          </a:p>
          <a:p>
            <a:r>
              <a:rPr lang="en-US" sz="1050" b="0" i="0" baseline="0" dirty="0" smtClean="0"/>
              <a:t>Compared to the average workplace fall, which is under 15 feet, the average fall from a tree stand is greater than 18 feet.</a:t>
            </a:r>
          </a:p>
          <a:p>
            <a:r>
              <a:rPr lang="en-US" sz="1050" b="0" i="0" baseline="0" dirty="0" smtClean="0"/>
              <a:t>Spinal fractures (54%) and head injuries (22%) are the two most common injuries, and workers are hospitalized an average of 6-7 days.</a:t>
            </a:r>
          </a:p>
          <a:p>
            <a:endParaRPr lang="en-US" sz="1050" b="0" i="0" baseline="0" dirty="0" smtClean="0"/>
          </a:p>
          <a:p>
            <a:r>
              <a:rPr lang="en-US" sz="1050" b="0" i="0" baseline="0" dirty="0" smtClean="0"/>
              <a:t>Source:</a:t>
            </a:r>
            <a:br>
              <a:rPr lang="en-US" sz="1050" b="0" i="0" baseline="0" dirty="0" smtClean="0"/>
            </a:br>
            <a:r>
              <a:rPr lang="en-US" sz="1050" b="0" i="1" baseline="0" dirty="0" smtClean="0"/>
              <a:t>Pierre CA, </a:t>
            </a:r>
            <a:r>
              <a:rPr lang="en-US" sz="1050" b="0" i="1" baseline="0" dirty="0" err="1" smtClean="0"/>
              <a:t>Plog</a:t>
            </a:r>
            <a:r>
              <a:rPr lang="en-US" sz="1050" b="0" i="1" baseline="0" dirty="0" smtClean="0"/>
              <a:t> BA, Srinivasan V, Srinivasan K, </a:t>
            </a:r>
            <a:r>
              <a:rPr lang="en-US" sz="1050" b="0" i="1" baseline="0" dirty="0" err="1" smtClean="0"/>
              <a:t>Petraglia</a:t>
            </a:r>
            <a:r>
              <a:rPr lang="en-US" sz="1050" b="0" i="1" baseline="0" dirty="0" smtClean="0"/>
              <a:t> AL, Huang JH. Tree stand falls: A persistent cause of neurological injury in hunting. World J </a:t>
            </a:r>
            <a:r>
              <a:rPr lang="en-US" sz="1050" b="0" i="1" baseline="0" dirty="0" err="1" smtClean="0"/>
              <a:t>Clin</a:t>
            </a:r>
            <a:r>
              <a:rPr lang="en-US" sz="1050" b="0" i="1" baseline="0" dirty="0" smtClean="0"/>
              <a:t> Cases. 2014;2(8):345–350. doi:10.12998/wjcc.v2.i8.345</a:t>
            </a:r>
          </a:p>
          <a:p>
            <a:endParaRPr lang="en-US" sz="1200" i="1"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How long would a worker,</a:t>
            </a:r>
            <a:r>
              <a:rPr lang="en-US" sz="1050" baseline="0" dirty="0" smtClean="0"/>
              <a:t> having fallen from a ladder or tree stand, be out of work?</a:t>
            </a:r>
            <a:endParaRPr lang="en-US" sz="1050" dirty="0" smtClean="0"/>
          </a:p>
          <a:p>
            <a:pPr marL="174697" indent="-174697">
              <a:buFont typeface="Arial" panose="020B0604020202020204" pitchFamily="34" charset="0"/>
              <a:buChar char="•"/>
            </a:pPr>
            <a:r>
              <a:rPr lang="en-US" sz="1050" dirty="0" smtClean="0"/>
              <a:t>What other reasons make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3391714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0" dirty="0" smtClean="0"/>
          </a:p>
          <a:p>
            <a:r>
              <a:rPr lang="en-US" sz="1050" b="0" dirty="0" smtClean="0"/>
              <a:t>One of the challenges with fall protection</a:t>
            </a:r>
            <a:r>
              <a:rPr lang="en-US" sz="1050" b="0" baseline="0" dirty="0" smtClean="0"/>
              <a:t> is that people become complacent and fail to recognize when they are creating and exposing themselves to a fall hazard. This can also be due to time pressures (a worker would have to go to a different location to get the correct equipment to do the job safely). Workers improvising or “making do” can contribute to safety issues.</a:t>
            </a:r>
            <a:endParaRPr lang="en-US" sz="1050" b="0" dirty="0" smtClean="0"/>
          </a:p>
          <a:p>
            <a:endParaRPr lang="en-US" sz="1200" dirty="0" smtClean="0"/>
          </a:p>
          <a:p>
            <a:r>
              <a:rPr lang="en-US" sz="1050" b="1" dirty="0" smtClean="0"/>
              <a:t>Interaction with Class:</a:t>
            </a:r>
            <a:endParaRPr lang="en-US" sz="1200" dirty="0" smtClean="0"/>
          </a:p>
          <a:p>
            <a:pPr marL="174697" marR="0" lvl="0" indent="-1746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smtClean="0"/>
              <a:t>Just</a:t>
            </a:r>
            <a:r>
              <a:rPr lang="en-US" sz="1050" b="0" baseline="0" dirty="0" smtClean="0"/>
              <a:t> by looking at the photo, what can you say about the mower, ramps, and tailgate/truck?</a:t>
            </a:r>
          </a:p>
          <a:p>
            <a:pPr marL="174697" indent="-174697">
              <a:buFont typeface="Arial" panose="020B0604020202020204" pitchFamily="34" charset="0"/>
              <a:buChar char="•"/>
            </a:pPr>
            <a:r>
              <a:rPr lang="en-US" sz="1050" dirty="0" smtClean="0"/>
              <a:t>Do you think the individual</a:t>
            </a:r>
            <a:r>
              <a:rPr lang="en-US" sz="1050" baseline="0" dirty="0" smtClean="0"/>
              <a:t> shown in the photo realizes he is at risk of a fall?</a:t>
            </a:r>
            <a:endParaRPr lang="en-US" sz="105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1318917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sz="1050" b="1" dirty="0" smtClean="0"/>
              <a:t>Photo Note:</a:t>
            </a:r>
          </a:p>
          <a:p>
            <a:r>
              <a:rPr lang="en-US" sz="1050" b="0" i="1" dirty="0" smtClean="0"/>
              <a:t>This is a photo</a:t>
            </a:r>
            <a:r>
              <a:rPr lang="en-US" sz="1050" b="0" i="1" baseline="0" dirty="0" smtClean="0"/>
              <a:t> of “forklift surfing” in a warehouse.</a:t>
            </a:r>
            <a:r>
              <a:rPr lang="en-US" sz="1050" dirty="0" smtClean="0"/>
              <a:t> </a:t>
            </a:r>
            <a:br>
              <a:rPr lang="en-US" sz="1050" dirty="0" smtClean="0"/>
            </a:br>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How much does</a:t>
            </a:r>
            <a:r>
              <a:rPr lang="en-US" sz="1050" baseline="0" dirty="0" smtClean="0"/>
              <a:t> horseplay impact a workplace?</a:t>
            </a:r>
          </a:p>
          <a:p>
            <a:pPr marL="174697" indent="-174697">
              <a:buFont typeface="Arial" panose="020B0604020202020204" pitchFamily="34" charset="0"/>
              <a:buChar char="•"/>
            </a:pPr>
            <a:r>
              <a:rPr lang="en-US" sz="1050" dirty="0" smtClean="0"/>
              <a:t>What horseplay</a:t>
            </a:r>
            <a:r>
              <a:rPr lang="en-US" sz="1050" baseline="0" dirty="0" smtClean="0"/>
              <a:t> have you observed?  How did it create hazards?</a:t>
            </a:r>
            <a:endParaRPr lang="en-US" sz="105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2563052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dirty="0" smtClean="0"/>
              <a:t>Remember that walkways,</a:t>
            </a:r>
            <a:r>
              <a:rPr lang="en-US" baseline="0" dirty="0" smtClean="0"/>
              <a:t> parking lots and other walking-working surfaces where employees are engaged in job tasks, or that a worker may encounter as a condition of employment are considered part of the employer’s establishment. </a:t>
            </a:r>
            <a:r>
              <a:rPr lang="en-US" dirty="0" smtClean="0"/>
              <a:t> Account</a:t>
            </a:r>
            <a:r>
              <a:rPr lang="en-US" baseline="0" dirty="0" smtClean="0"/>
              <a:t> for all employee tasks – including those who are assigned to spread salt or shovel snow and ensure employees assigned to such tasks have proper PPE.</a:t>
            </a:r>
            <a:endParaRPr lang="en-US" sz="1050" b="1" dirty="0" smtClean="0"/>
          </a:p>
          <a:p>
            <a:endParaRPr lang="en-US" sz="1050" b="1" dirty="0" smtClean="0"/>
          </a:p>
          <a:p>
            <a:r>
              <a:rPr lang="en-US" sz="1050" b="1" dirty="0" smtClean="0"/>
              <a:t>Photo Note:</a:t>
            </a:r>
          </a:p>
          <a:p>
            <a:r>
              <a:rPr lang="en-US" sz="1050" b="0" i="1" dirty="0" smtClean="0"/>
              <a:t>This is a photo</a:t>
            </a:r>
            <a:r>
              <a:rPr lang="en-US" sz="1050" b="0" i="1" baseline="0" dirty="0" smtClean="0"/>
              <a:t> of a Virginia Tech Corps of Cadets member shoveling snow in front of a campus building.</a:t>
            </a:r>
            <a:r>
              <a:rPr lang="en-US" sz="1050" dirty="0" smtClean="0"/>
              <a:t/>
            </a:r>
            <a:br>
              <a:rPr lang="en-US" sz="1050" dirty="0" smtClean="0"/>
            </a:br>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What if your</a:t>
            </a:r>
            <a:r>
              <a:rPr lang="en-US" sz="1050" baseline="0" dirty="0" smtClean="0"/>
              <a:t> workplace involves shared/common or public spaces outside your employee’s control?</a:t>
            </a:r>
            <a:endParaRPr lang="en-US" sz="105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3052317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dirty="0" smtClean="0"/>
              <a:t>Many slips,</a:t>
            </a:r>
            <a:r>
              <a:rPr lang="en-US" baseline="0" dirty="0" smtClean="0"/>
              <a:t> trips and falls occur while trying to move objects.  Heavy, bulky, or awkward shaped items can interfere with your ability to see things likes curbs or stairs. Use appropriate material-handling equipment whenever possible. </a:t>
            </a:r>
            <a:endParaRPr lang="en-US" sz="1050" b="1" dirty="0" smtClean="0"/>
          </a:p>
          <a:p>
            <a:endParaRPr lang="en-US" sz="1050" b="1" dirty="0" smtClean="0"/>
          </a:p>
          <a:p>
            <a:r>
              <a:rPr lang="en-US" sz="1050" b="1" dirty="0" smtClean="0"/>
              <a:t>Photo Note:</a:t>
            </a:r>
          </a:p>
          <a:p>
            <a:r>
              <a:rPr lang="en-US" sz="1050" b="0" i="1" dirty="0" smtClean="0"/>
              <a:t>Virginia Tech</a:t>
            </a:r>
            <a:r>
              <a:rPr lang="en-US" sz="1050" b="0" i="1" baseline="0" dirty="0" smtClean="0"/>
              <a:t> provides wheeled carts and closes off streets adjacent to residence halls during student move-in.  The carts reduce this risk of trips or falls while carrying objects, as students must often navigate steps and curbs. Closing off streets and helping students park near their assigned buildings reduces the distance required, as well as minimizes the risk of a pedestrian being struck by a vehicle.</a:t>
            </a:r>
          </a:p>
          <a:p>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What types of objects are normally moved by hand in your workplace?</a:t>
            </a:r>
            <a:r>
              <a:rPr lang="en-US" sz="1050" baseline="0" dirty="0" smtClean="0"/>
              <a:t> How might they be more safely moved?</a:t>
            </a:r>
          </a:p>
          <a:p>
            <a:pPr marL="174697" indent="-174697">
              <a:buFont typeface="Arial" panose="020B0604020202020204" pitchFamily="34" charset="0"/>
              <a:buChar char="•"/>
            </a:pPr>
            <a:r>
              <a:rPr lang="en-US" sz="1050" baseline="0" dirty="0" smtClean="0"/>
              <a:t>What material handling equipment do you have available in your workplace?</a:t>
            </a:r>
            <a:endParaRPr lang="en-US" sz="105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p:txBody>
      </p:sp>
    </p:spTree>
    <p:extLst>
      <p:ext uri="{BB962C8B-B14F-4D97-AF65-F5344CB8AC3E}">
        <p14:creationId xmlns:p14="http://schemas.microsoft.com/office/powerpoint/2010/main" val="3668053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br>
              <a:rPr lang="en-US" sz="1050" dirty="0" smtClean="0"/>
            </a:br>
            <a:endParaRPr lang="en-US" sz="1050" dirty="0" smtClean="0"/>
          </a:p>
          <a:p>
            <a:r>
              <a:rPr lang="en-US" dirty="0" smtClean="0"/>
              <a:t>Generally,</a:t>
            </a:r>
            <a:r>
              <a:rPr lang="en-US" baseline="0" dirty="0" smtClean="0"/>
              <a:t> stairs with more than four risers must have a </a:t>
            </a:r>
            <a:r>
              <a:rPr lang="en-US" baseline="0" dirty="0" err="1" smtClean="0"/>
              <a:t>stairrail</a:t>
            </a:r>
            <a:r>
              <a:rPr lang="en-US" baseline="0" dirty="0" smtClean="0"/>
              <a:t>.  </a:t>
            </a:r>
            <a:r>
              <a:rPr lang="en-US" dirty="0" smtClean="0"/>
              <a:t>A </a:t>
            </a:r>
            <a:r>
              <a:rPr lang="en-US" dirty="0" err="1" smtClean="0"/>
              <a:t>stairrail</a:t>
            </a:r>
            <a:r>
              <a:rPr lang="en-US" dirty="0" smtClean="0"/>
              <a:t> system ensures workers cannot fall from an unprotected side to a lower levels.  </a:t>
            </a:r>
            <a:r>
              <a:rPr lang="en-US" b="0" dirty="0" smtClean="0"/>
              <a:t>Handrails </a:t>
            </a:r>
            <a:r>
              <a:rPr lang="en-US" dirty="0" smtClean="0"/>
              <a:t>provide a handhold for workers to grasp during</a:t>
            </a:r>
            <a:r>
              <a:rPr lang="en-US" baseline="0" dirty="0" smtClean="0"/>
              <a:t> climbing / descending stairs.  </a:t>
            </a:r>
            <a:r>
              <a:rPr lang="en-US" sz="1050" baseline="0" dirty="0" smtClean="0"/>
              <a:t>Stairs constructed prior to January 2017 may have an integrated handrail / </a:t>
            </a:r>
            <a:r>
              <a:rPr lang="en-US" sz="1050" baseline="0" dirty="0" err="1" smtClean="0"/>
              <a:t>stairrail</a:t>
            </a:r>
            <a:r>
              <a:rPr lang="en-US" sz="1050" baseline="0" dirty="0" smtClean="0"/>
              <a:t> between 36” – 38” from the tread. Stairs constructed after January 2017 should have a </a:t>
            </a:r>
            <a:r>
              <a:rPr lang="en-US" sz="1050" baseline="0" dirty="0" err="1" smtClean="0"/>
              <a:t>stairrail</a:t>
            </a:r>
            <a:r>
              <a:rPr lang="en-US" sz="1050" baseline="0" dirty="0" smtClean="0"/>
              <a:t> at 42” high, with a separate handrail between 30-38” from the tread.</a:t>
            </a:r>
            <a:endParaRPr lang="en-US" sz="1050" dirty="0" smtClean="0"/>
          </a:p>
          <a:p>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p:txBody>
      </p:sp>
    </p:spTree>
    <p:extLst>
      <p:ext uri="{BB962C8B-B14F-4D97-AF65-F5344CB8AC3E}">
        <p14:creationId xmlns:p14="http://schemas.microsoft.com/office/powerpoint/2010/main" val="694015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endParaRPr lang="en-US" sz="1200"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p:txBody>
      </p:sp>
    </p:spTree>
    <p:extLst>
      <p:ext uri="{BB962C8B-B14F-4D97-AF65-F5344CB8AC3E}">
        <p14:creationId xmlns:p14="http://schemas.microsoft.com/office/powerpoint/2010/main" val="3570806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3144446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8338"/>
            <a:ext cx="5575300" cy="3136900"/>
          </a:xfrm>
        </p:spPr>
      </p:sp>
      <p:sp>
        <p:nvSpPr>
          <p:cNvPr id="3" name="Notes Placeholder 2"/>
          <p:cNvSpPr>
            <a:spLocks noGrp="1"/>
          </p:cNvSpPr>
          <p:nvPr>
            <p:ph type="body" idx="1"/>
          </p:nvPr>
        </p:nvSpPr>
        <p:spPr/>
        <p:txBody>
          <a:bodyPr/>
          <a:lstStyle/>
          <a:p>
            <a:r>
              <a:rPr lang="en-US" b="1" u="sng" dirty="0" smtClean="0"/>
              <a:t>BEST PRACTICES</a:t>
            </a:r>
          </a:p>
          <a:p>
            <a:endParaRPr lang="en-US" b="1" u="sng" dirty="0" smtClean="0"/>
          </a:p>
          <a:p>
            <a:r>
              <a:rPr lang="en-US" sz="1050" dirty="0" smtClean="0"/>
              <a:t>Review slide content.</a:t>
            </a:r>
          </a:p>
          <a:p>
            <a:endParaRPr lang="en-US" sz="1050" b="1" dirty="0" smtClean="0"/>
          </a:p>
          <a:p>
            <a:r>
              <a:rPr lang="en-US" sz="1050" b="1" dirty="0" smtClean="0"/>
              <a:t>Interaction with Class:</a:t>
            </a:r>
            <a:endParaRPr lang="en-US" sz="1200" dirty="0" smtClean="0"/>
          </a:p>
          <a:p>
            <a:pPr marL="174697" indent="-174697">
              <a:buFont typeface="Arial" panose="020B0604020202020204" pitchFamily="34" charset="0"/>
              <a:buChar char="•"/>
            </a:pPr>
            <a:r>
              <a:rPr lang="en-US" sz="1050" dirty="0" smtClean="0"/>
              <a:t>Why is this a best practice?</a:t>
            </a:r>
          </a:p>
          <a:p>
            <a:pPr marL="174697" indent="-174697">
              <a:buFont typeface="Arial" panose="020B0604020202020204" pitchFamily="34" charset="0"/>
              <a:buChar char="•"/>
            </a:pPr>
            <a:r>
              <a:rPr lang="en-US" sz="1050" dirty="0" smtClean="0"/>
              <a:t>How might this be implemented</a:t>
            </a:r>
            <a:r>
              <a:rPr lang="en-US" sz="1050" baseline="0" dirty="0" smtClean="0"/>
              <a:t> in your workplace?</a:t>
            </a:r>
            <a:endParaRPr lang="en-US" sz="1200" dirty="0" smtClean="0"/>
          </a:p>
          <a:p>
            <a:endParaRPr lang="en-US" dirty="0"/>
          </a:p>
        </p:txBody>
      </p:sp>
    </p:spTree>
    <p:extLst>
      <p:ext uri="{BB962C8B-B14F-4D97-AF65-F5344CB8AC3E}">
        <p14:creationId xmlns:p14="http://schemas.microsoft.com/office/powerpoint/2010/main" val="327534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r>
              <a:rPr lang="en-US" b="1" u="sng" dirty="0" smtClean="0"/>
              <a:t>OSHA’S MISSION</a:t>
            </a:r>
          </a:p>
          <a:p>
            <a:endParaRPr lang="en-US" b="1" u="sng" dirty="0" smtClean="0"/>
          </a:p>
          <a:p>
            <a:r>
              <a:rPr lang="en-US" sz="1100" dirty="0"/>
              <a:t>Review slide content.</a:t>
            </a:r>
            <a:r>
              <a:rPr lang="en-US" sz="1100" b="1" dirty="0"/>
              <a:t/>
            </a:r>
            <a:br>
              <a:rPr lang="en-US" sz="1100" b="1" dirty="0"/>
            </a:br>
            <a:r>
              <a:rPr lang="en-US" sz="1100" b="1" dirty="0"/>
              <a:t>NOTE:  If this class is being taught in a state-plan state, discuss how OSHA and the state authority fulfill the same mission.  </a:t>
            </a:r>
            <a:endParaRPr lang="en-US" sz="1300" dirty="0"/>
          </a:p>
          <a:p>
            <a:r>
              <a:rPr lang="en-US" sz="1100" dirty="0"/>
              <a:t> </a:t>
            </a:r>
            <a:endParaRPr lang="en-US" sz="1300" dirty="0"/>
          </a:p>
          <a:p>
            <a:r>
              <a:rPr lang="en-US" sz="1100" b="1" dirty="0"/>
              <a:t>Interaction with Class:</a:t>
            </a:r>
            <a:endParaRPr lang="en-US" sz="1300" dirty="0"/>
          </a:p>
          <a:p>
            <a:pPr marL="174697" indent="-174697">
              <a:buFont typeface="Arial" panose="020B0604020202020204" pitchFamily="34" charset="0"/>
              <a:buChar char="•"/>
            </a:pPr>
            <a:r>
              <a:rPr lang="en-US" sz="1100" dirty="0" smtClean="0"/>
              <a:t>Knowing</a:t>
            </a:r>
            <a:r>
              <a:rPr lang="en-US" sz="1100" baseline="0" dirty="0" smtClean="0"/>
              <a:t> that falls are a leading cause of death and disability, what do you think OSHA’s role is or should be?</a:t>
            </a:r>
            <a:endParaRPr lang="en-US" sz="1100" dirty="0" smtClean="0"/>
          </a:p>
          <a:p>
            <a:pPr marL="174697" indent="-174697">
              <a:buFont typeface="Arial" panose="020B0604020202020204" pitchFamily="34" charset="0"/>
              <a:buChar char="•"/>
            </a:pPr>
            <a:r>
              <a:rPr lang="en-US" sz="1100" dirty="0" smtClean="0"/>
              <a:t>How </a:t>
            </a:r>
            <a:r>
              <a:rPr lang="en-US" sz="1100" dirty="0"/>
              <a:t>does this stated mission compare to what students said at the beginning of the class?</a:t>
            </a:r>
            <a:endParaRPr lang="en-US" sz="1300" dirty="0"/>
          </a:p>
          <a:p>
            <a:pPr marL="174697" indent="-174697">
              <a:buFont typeface="Arial" panose="020B0604020202020204" pitchFamily="34" charset="0"/>
              <a:buChar char="•"/>
            </a:pPr>
            <a:r>
              <a:rPr lang="en-US" sz="1100" dirty="0"/>
              <a:t>How do you think OSHA is doing with the two biggest tools they have?</a:t>
            </a:r>
            <a:endParaRPr lang="en-US" sz="1300" dirty="0"/>
          </a:p>
          <a:p>
            <a:pPr marL="174697" indent="-174697">
              <a:buFont typeface="Arial" panose="020B0604020202020204" pitchFamily="34" charset="0"/>
              <a:buChar char="•"/>
            </a:pPr>
            <a:r>
              <a:rPr lang="en-US" sz="1100" dirty="0"/>
              <a:t>Do you think inspection and enforcement contribute to your workplace safety?</a:t>
            </a:r>
            <a:endParaRPr lang="en-US" sz="1300" dirty="0"/>
          </a:p>
          <a:p>
            <a:pPr marL="174697" indent="-174697">
              <a:buFont typeface="Arial" panose="020B0604020202020204" pitchFamily="34" charset="0"/>
              <a:buChar char="•"/>
            </a:pPr>
            <a:r>
              <a:rPr lang="en-US" sz="1100" dirty="0"/>
              <a:t>Does OSHA-mandated training help you be safe at work</a:t>
            </a:r>
            <a:r>
              <a:rPr lang="en-US" sz="1100" dirty="0" smtClean="0"/>
              <a:t>?</a:t>
            </a:r>
            <a:endParaRPr lang="en-US" sz="1300" dirty="0"/>
          </a:p>
        </p:txBody>
      </p:sp>
    </p:spTree>
    <p:extLst>
      <p:ext uri="{BB962C8B-B14F-4D97-AF65-F5344CB8AC3E}">
        <p14:creationId xmlns:p14="http://schemas.microsoft.com/office/powerpoint/2010/main" val="13232394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ACTIVITY SEVEN</a:t>
            </a:r>
          </a:p>
          <a:p>
            <a:endParaRPr lang="en-US" b="1" u="sng" dirty="0" smtClean="0"/>
          </a:p>
          <a:p>
            <a:r>
              <a:rPr lang="en-US" sz="1100" b="1" dirty="0"/>
              <a:t>Purpose: </a:t>
            </a:r>
          </a:p>
          <a:p>
            <a:pPr marL="171450" lvl="0" indent="-171450">
              <a:buFont typeface="Arial" panose="020B0604020202020204" pitchFamily="34" charset="0"/>
              <a:buChar char="•"/>
            </a:pPr>
            <a:r>
              <a:rPr lang="en-US" sz="1100" dirty="0" smtClean="0"/>
              <a:t>Correctly </a:t>
            </a:r>
            <a:r>
              <a:rPr lang="en-US" sz="1100" dirty="0"/>
              <a:t>use the principles discussed in the </a:t>
            </a:r>
            <a:r>
              <a:rPr lang="en-US" sz="1100" dirty="0" smtClean="0"/>
              <a:t>previous </a:t>
            </a:r>
            <a:r>
              <a:rPr lang="en-US" sz="1100" dirty="0"/>
              <a:t>sections to </a:t>
            </a:r>
            <a:r>
              <a:rPr lang="en-US" sz="1100" dirty="0" smtClean="0"/>
              <a:t>recognize, evaluate and control fall hazards.</a:t>
            </a:r>
            <a:endParaRPr lang="en-US" sz="1100" dirty="0"/>
          </a:p>
          <a:p>
            <a:endParaRPr lang="en-US" sz="1100" dirty="0"/>
          </a:p>
          <a:p>
            <a:r>
              <a:rPr lang="en-US" sz="1100" b="1" dirty="0"/>
              <a:t>Activity:</a:t>
            </a:r>
          </a:p>
          <a:p>
            <a:r>
              <a:rPr lang="en-US" sz="1100" dirty="0"/>
              <a:t>Break into small groups.</a:t>
            </a:r>
          </a:p>
          <a:p>
            <a:pPr marL="171450" indent="-171450">
              <a:buFont typeface="Arial" panose="020B0604020202020204" pitchFamily="34" charset="0"/>
              <a:buChar char="•"/>
            </a:pPr>
            <a:r>
              <a:rPr lang="en-US" sz="1100" dirty="0" smtClean="0"/>
              <a:t>What</a:t>
            </a:r>
            <a:r>
              <a:rPr lang="en-US" sz="1100" baseline="0" dirty="0" smtClean="0"/>
              <a:t> are the risks?</a:t>
            </a:r>
          </a:p>
          <a:p>
            <a:pPr marL="171450" indent="-171450">
              <a:buFont typeface="Arial" panose="020B0604020202020204" pitchFamily="34" charset="0"/>
              <a:buChar char="•"/>
            </a:pPr>
            <a:r>
              <a:rPr lang="en-US" sz="1100" baseline="0" dirty="0" smtClean="0"/>
              <a:t>How might you (the supervisor) control those risks?</a:t>
            </a:r>
            <a:endParaRPr lang="en-US" sz="1100" dirty="0"/>
          </a:p>
          <a:p>
            <a:endParaRPr lang="en-US" sz="1100" dirty="0"/>
          </a:p>
          <a:p>
            <a:r>
              <a:rPr lang="en-US" sz="1100" b="1" dirty="0"/>
              <a:t>Follow-On Questions:</a:t>
            </a:r>
          </a:p>
          <a:p>
            <a:pPr marL="171450" lvl="0" indent="-171450">
              <a:buFont typeface="Arial" panose="020B0604020202020204" pitchFamily="34" charset="0"/>
              <a:buChar char="•"/>
            </a:pPr>
            <a:r>
              <a:rPr lang="en-US" sz="1100" dirty="0"/>
              <a:t>If this was a coworker, how might you address him/her?</a:t>
            </a:r>
          </a:p>
          <a:p>
            <a:pPr marL="171450" lvl="0" indent="-171450">
              <a:buFont typeface="Arial" panose="020B0604020202020204" pitchFamily="34" charset="0"/>
              <a:buChar char="•"/>
            </a:pPr>
            <a:r>
              <a:rPr lang="en-US" sz="1100" dirty="0"/>
              <a:t>What if you were working for a new employer, and this was your supervisor teaching you “their” way of doing things? </a:t>
            </a:r>
          </a:p>
          <a:p>
            <a:endParaRPr lang="en-US" sz="1100" dirty="0"/>
          </a:p>
          <a:p>
            <a:r>
              <a:rPr lang="en-US" sz="1100" b="1" dirty="0"/>
              <a:t>Expected Response(s):</a:t>
            </a:r>
          </a:p>
          <a:p>
            <a:r>
              <a:rPr lang="en-US" sz="1100" dirty="0"/>
              <a:t>Students should verbalize:</a:t>
            </a:r>
          </a:p>
          <a:p>
            <a:pPr marL="171450" lvl="0" indent="-171450">
              <a:buFont typeface="Arial" panose="020B0604020202020204" pitchFamily="34" charset="0"/>
              <a:buChar char="•"/>
            </a:pPr>
            <a:r>
              <a:rPr lang="en-US" sz="1100" dirty="0" smtClean="0"/>
              <a:t>Risks</a:t>
            </a:r>
            <a:r>
              <a:rPr lang="en-US" sz="1100" baseline="0" dirty="0" smtClean="0"/>
              <a:t> include getting roof access; climbing the fixed ladder; transitioning from the fixed ladder to the platform; having to reach/extend beyond the guardrail in order to perform the work task. </a:t>
            </a:r>
            <a:endParaRPr lang="en-US" sz="1100" dirty="0"/>
          </a:p>
          <a:p>
            <a:pPr marL="171450" lvl="0" indent="-171450">
              <a:buFont typeface="Arial" panose="020B0604020202020204" pitchFamily="34" charset="0"/>
              <a:buChar char="•"/>
            </a:pPr>
            <a:r>
              <a:rPr lang="en-US" sz="1100" dirty="0" smtClean="0"/>
              <a:t>Controls</a:t>
            </a:r>
            <a:r>
              <a:rPr lang="en-US" sz="1100" baseline="0" dirty="0" smtClean="0"/>
              <a:t> suggested should include:  using LED or longer-lasting bulbs to reduce frequency of changes; changing all bulbs at once to reduce frequency of exposure; use of personal fall arrest system; establishment of anchor points on the structure for workers using PFAS </a:t>
            </a:r>
            <a:endParaRPr lang="en-US" sz="1100" dirty="0"/>
          </a:p>
        </p:txBody>
      </p:sp>
    </p:spTree>
    <p:extLst>
      <p:ext uri="{BB962C8B-B14F-4D97-AF65-F5344CB8AC3E}">
        <p14:creationId xmlns:p14="http://schemas.microsoft.com/office/powerpoint/2010/main" val="25820655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100" b="1" u="sng" dirty="0"/>
              <a:t>REVIEW</a:t>
            </a:r>
          </a:p>
          <a:p>
            <a:pPr defTabSz="931717"/>
            <a:endParaRPr lang="en-US" sz="1100" dirty="0"/>
          </a:p>
          <a:p>
            <a:r>
              <a:rPr lang="en-US" sz="1100" dirty="0"/>
              <a:t>The primary goal of the review and closing statement is threefold:</a:t>
            </a:r>
          </a:p>
          <a:p>
            <a:pPr marL="174697" indent="-174697">
              <a:buFont typeface="Arial" panose="020B0604020202020204" pitchFamily="34" charset="0"/>
              <a:buChar char="•"/>
            </a:pPr>
            <a:r>
              <a:rPr lang="en-US" sz="1100" dirty="0"/>
              <a:t>Review key content points; </a:t>
            </a:r>
          </a:p>
          <a:p>
            <a:pPr marL="174697" indent="-174697">
              <a:buFont typeface="Arial" panose="020B0604020202020204" pitchFamily="34" charset="0"/>
              <a:buChar char="•"/>
            </a:pPr>
            <a:r>
              <a:rPr lang="en-US" sz="1100" dirty="0"/>
              <a:t>Conclude the class by ensuring student learning outcomes are met;  and</a:t>
            </a:r>
          </a:p>
          <a:p>
            <a:pPr marL="174697" indent="-174697">
              <a:buFont typeface="Arial" panose="020B0604020202020204" pitchFamily="34" charset="0"/>
              <a:buChar char="•"/>
            </a:pPr>
            <a:r>
              <a:rPr lang="en-US" sz="1100" dirty="0"/>
              <a:t>Establish common ground for communication and innovation amongst participants.</a:t>
            </a:r>
          </a:p>
        </p:txBody>
      </p:sp>
    </p:spTree>
    <p:extLst>
      <p:ext uri="{BB962C8B-B14F-4D97-AF65-F5344CB8AC3E}">
        <p14:creationId xmlns:p14="http://schemas.microsoft.com/office/powerpoint/2010/main" val="3583565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 CLOSING…</a:t>
            </a:r>
          </a:p>
          <a:p>
            <a:endParaRPr lang="en-US" b="1" u="sng" dirty="0" smtClean="0"/>
          </a:p>
          <a:p>
            <a:pPr defTabSz="931717"/>
            <a:r>
              <a:rPr lang="en-US" sz="1100" dirty="0"/>
              <a:t>Review slide content, specifically the learning objectives.  The principal objective of this review slide is to determine whether the individual students feel they have achieved the learning objectives for this class.</a:t>
            </a:r>
          </a:p>
          <a:p>
            <a:pPr defTabSz="931717"/>
            <a:r>
              <a:rPr lang="en-US" sz="1100" dirty="0"/>
              <a:t/>
            </a:r>
            <a:br>
              <a:rPr lang="en-US" sz="1100" dirty="0"/>
            </a:br>
            <a:r>
              <a:rPr lang="en-US" sz="1100" dirty="0"/>
              <a:t>Now that we’ve finished the course, do you feel like you can:</a:t>
            </a:r>
          </a:p>
          <a:p>
            <a:pPr marL="171450" indent="-171450">
              <a:buFont typeface="Arial" panose="020B0604020202020204" pitchFamily="34" charset="0"/>
              <a:buChar char="•"/>
            </a:pPr>
            <a:r>
              <a:rPr lang="en-US" sz="1200" dirty="0" smtClean="0"/>
              <a:t>Exercise your rights as an employee protected by the Occupational Safety and Health Act;</a:t>
            </a:r>
          </a:p>
          <a:p>
            <a:pPr marL="171450" indent="-171450">
              <a:buFont typeface="Arial" panose="020B0604020202020204" pitchFamily="34" charset="0"/>
              <a:buChar char="•"/>
            </a:pPr>
            <a:r>
              <a:rPr lang="en-US" sz="1200" dirty="0" smtClean="0"/>
              <a:t>Understand the risk fall hazards present in the workplace, especially for today’s aging workforce;</a:t>
            </a:r>
          </a:p>
          <a:p>
            <a:pPr marL="171450" indent="-171450">
              <a:buFont typeface="Arial" panose="020B0604020202020204" pitchFamily="34" charset="0"/>
              <a:buChar char="•"/>
            </a:pPr>
            <a:r>
              <a:rPr lang="en-US" sz="1200" dirty="0" smtClean="0"/>
              <a:t>Recognize when you may be exposed to a fall hazard;</a:t>
            </a:r>
          </a:p>
          <a:p>
            <a:pPr marL="171450" indent="-171450">
              <a:buFont typeface="Arial" panose="020B0604020202020204" pitchFamily="34" charset="0"/>
              <a:buChar char="•"/>
            </a:pPr>
            <a:r>
              <a:rPr lang="en-US" sz="1200" dirty="0" smtClean="0"/>
              <a:t>Evaluate your risk of a fall when a fall hazard is present; and</a:t>
            </a:r>
          </a:p>
          <a:p>
            <a:pPr marL="171450" indent="-171450">
              <a:buFont typeface="Arial" panose="020B0604020202020204" pitchFamily="34" charset="0"/>
              <a:buChar char="•"/>
            </a:pPr>
            <a:r>
              <a:rPr lang="en-US" sz="1200" dirty="0" smtClean="0"/>
              <a:t>Use controls and PPE to minimize your risk of a fall.</a:t>
            </a:r>
          </a:p>
          <a:p>
            <a:pPr marL="637310" lvl="1" indent="-171450">
              <a:buFont typeface="Arial" panose="020B0604020202020204" pitchFamily="34" charset="0"/>
              <a:buChar char="•"/>
            </a:pPr>
            <a:endParaRPr lang="en-US" sz="1200" dirty="0" smtClean="0"/>
          </a:p>
          <a:p>
            <a:r>
              <a:rPr lang="en-US" sz="1100" b="1" dirty="0" smtClean="0"/>
              <a:t>ADMINISTER </a:t>
            </a:r>
            <a:r>
              <a:rPr lang="en-US" sz="1100" b="1" dirty="0"/>
              <a:t>POSTTEST &amp; EVALUATION</a:t>
            </a:r>
          </a:p>
          <a:p>
            <a:pPr marL="174697" indent="-174697">
              <a:buFont typeface="Arial" panose="020B0604020202020204" pitchFamily="34" charset="0"/>
              <a:buChar char="•"/>
            </a:pPr>
            <a:r>
              <a:rPr lang="en-US" sz="1100" dirty="0"/>
              <a:t>Distribute posttest, answer sheet, and class evaluation.</a:t>
            </a:r>
          </a:p>
          <a:p>
            <a:pPr marL="174697" indent="-174697">
              <a:buFont typeface="Arial" panose="020B0604020202020204" pitchFamily="34" charset="0"/>
              <a:buChar char="•"/>
            </a:pPr>
            <a:r>
              <a:rPr lang="en-US" sz="1100" dirty="0"/>
              <a:t>Student Instructions:</a:t>
            </a:r>
            <a:br>
              <a:rPr lang="en-US" sz="1100" dirty="0"/>
            </a:br>
            <a:r>
              <a:rPr lang="en-US" sz="1100" dirty="0"/>
              <a:t>Please print your name and today’s date on the Answer Sheet.</a:t>
            </a:r>
            <a:br>
              <a:rPr lang="en-US" sz="1100" dirty="0"/>
            </a:br>
            <a:r>
              <a:rPr lang="en-US" sz="1100" dirty="0"/>
              <a:t>Do not mark on the test, use only the Answer Sheet.</a:t>
            </a:r>
            <a:br>
              <a:rPr lang="en-US" sz="1100" dirty="0"/>
            </a:br>
            <a:r>
              <a:rPr lang="en-US" sz="1100" dirty="0"/>
              <a:t>For each question, mark one and only one answer on the Answer Sheet.</a:t>
            </a:r>
          </a:p>
          <a:p>
            <a:pPr marL="174697" indent="-174697">
              <a:buFont typeface="Arial" panose="020B0604020202020204" pitchFamily="34" charset="0"/>
              <a:buChar char="•"/>
            </a:pPr>
            <a:r>
              <a:rPr lang="en-US" sz="1100" dirty="0"/>
              <a:t>Read each question and distractor aloud.</a:t>
            </a:r>
          </a:p>
          <a:p>
            <a:pPr marL="174697" indent="-174697">
              <a:buFont typeface="Arial" panose="020B0604020202020204" pitchFamily="34" charset="0"/>
              <a:buChar char="•"/>
            </a:pPr>
            <a:r>
              <a:rPr lang="en-US" sz="1100" dirty="0"/>
              <a:t>Encourage students to provide constructive feedback on class evaluation.</a:t>
            </a:r>
          </a:p>
          <a:p>
            <a:pPr marL="174697" indent="-174697">
              <a:buFont typeface="Arial" panose="020B0604020202020204" pitchFamily="34" charset="0"/>
              <a:buChar char="•"/>
            </a:pPr>
            <a:r>
              <a:rPr lang="en-US" sz="1100" dirty="0"/>
              <a:t>Collect posttest, answer sheet, and evaluation.</a:t>
            </a:r>
          </a:p>
          <a:p>
            <a:endParaRPr lang="en-US" sz="1100" dirty="0"/>
          </a:p>
          <a:p>
            <a:r>
              <a:rPr lang="en-US" sz="1100" i="1" dirty="0"/>
              <a:t>Total time to complete posttest should be 15 minutes</a:t>
            </a:r>
            <a:r>
              <a:rPr lang="en-US" sz="1100" i="1" dirty="0" smtClean="0"/>
              <a:t>.</a:t>
            </a:r>
            <a:endParaRPr lang="en-US" sz="1100" i="1" dirty="0"/>
          </a:p>
        </p:txBody>
      </p:sp>
    </p:spTree>
    <p:extLst>
      <p:ext uri="{BB962C8B-B14F-4D97-AF65-F5344CB8AC3E}">
        <p14:creationId xmlns:p14="http://schemas.microsoft.com/office/powerpoint/2010/main" val="3676566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b="1" u="sng" dirty="0" smtClean="0"/>
              <a:t>IN CLOSING…</a:t>
            </a:r>
          </a:p>
          <a:p>
            <a:endParaRPr lang="en-US" dirty="0" smtClean="0"/>
          </a:p>
          <a:p>
            <a:r>
              <a:rPr lang="en-US" sz="1100" dirty="0"/>
              <a:t>Thank participants for their participation as appropriate.</a:t>
            </a:r>
          </a:p>
          <a:p>
            <a:r>
              <a:rPr lang="en-US" sz="1100" dirty="0"/>
              <a:t> </a:t>
            </a:r>
          </a:p>
          <a:p>
            <a:r>
              <a:rPr lang="en-US" sz="1100" dirty="0"/>
              <a:t>We hope this class has given you a solid foundation on which to build.  Programs such as this are most successful when they serve as a starting point for your own conversations and programs.</a:t>
            </a:r>
          </a:p>
          <a:p>
            <a:r>
              <a:rPr lang="en-US" sz="1100" dirty="0"/>
              <a:t> </a:t>
            </a:r>
          </a:p>
          <a:p>
            <a:r>
              <a:rPr lang="en-US" sz="1100" dirty="0"/>
              <a:t>Managing the risks associated with your work is a shared responsibility.  Laws, training, and workplace policies are only small part of what makes a workplace safe. We encourage each of you to be innovative as you work with each other, your supervisors, and senior managers to create a safe and healthful workplace.  Ask questions, talk openly, and share your ideas and solutions with each other.</a:t>
            </a:r>
            <a:endParaRPr lang="en-US" dirty="0"/>
          </a:p>
        </p:txBody>
      </p:sp>
    </p:spTree>
    <p:extLst>
      <p:ext uri="{BB962C8B-B14F-4D97-AF65-F5344CB8AC3E}">
        <p14:creationId xmlns:p14="http://schemas.microsoft.com/office/powerpoint/2010/main" val="174676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WORKPLACE SAFETY IS THE LAW</a:t>
            </a:r>
          </a:p>
          <a:p>
            <a:endParaRPr lang="en-US" sz="1100" b="1" u="sng" dirty="0"/>
          </a:p>
          <a:p>
            <a:r>
              <a:rPr lang="en-US" sz="1100" dirty="0"/>
              <a:t>Review slide content.  Reinforce that providing a safe workplace is not an “option” for most employers, it is a legal requirement and societal expectation.</a:t>
            </a:r>
            <a:br>
              <a:rPr lang="en-US" sz="1100" dirty="0"/>
            </a:br>
            <a:endParaRPr lang="en-US" sz="1100" dirty="0"/>
          </a:p>
          <a:p>
            <a:r>
              <a:rPr lang="en-US" sz="1100" b="1" dirty="0"/>
              <a:t>STATE PLAN:  Review where to find laws and regulations for your state.</a:t>
            </a:r>
            <a:endParaRPr lang="en-US" sz="1100" dirty="0"/>
          </a:p>
          <a:p>
            <a:r>
              <a:rPr lang="en-US" sz="1100" b="1" dirty="0"/>
              <a:t>Provide web address at a minimum.</a:t>
            </a:r>
            <a:endParaRPr lang="en-US" sz="1100" dirty="0"/>
          </a:p>
        </p:txBody>
      </p:sp>
    </p:spTree>
    <p:extLst>
      <p:ext uri="{BB962C8B-B14F-4D97-AF65-F5344CB8AC3E}">
        <p14:creationId xmlns:p14="http://schemas.microsoft.com/office/powerpoint/2010/main" val="239881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sz="1100" b="1" u="sng" dirty="0"/>
              <a:t>WHAT ARE OSHA STANDARDS?</a:t>
            </a:r>
          </a:p>
          <a:p>
            <a:endParaRPr lang="en-US" sz="1100" b="1" u="sng" dirty="0"/>
          </a:p>
          <a:p>
            <a:r>
              <a:rPr lang="en-US" sz="1100" dirty="0"/>
              <a:t>Review slide content.  OSHA standards outline the “rules” for employers. Some are written in a very detailed </a:t>
            </a:r>
            <a:r>
              <a:rPr lang="en-US" sz="1100" dirty="0" smtClean="0"/>
              <a:t>fashion;</a:t>
            </a:r>
            <a:r>
              <a:rPr lang="en-US" sz="1100" baseline="0" dirty="0" smtClean="0"/>
              <a:t>  o</a:t>
            </a:r>
            <a:r>
              <a:rPr lang="en-US" sz="1100" dirty="0" smtClean="0"/>
              <a:t>thers </a:t>
            </a:r>
            <a:r>
              <a:rPr lang="en-US" sz="1100" dirty="0"/>
              <a:t>are written in much broader language.</a:t>
            </a:r>
          </a:p>
          <a:p>
            <a:r>
              <a:rPr lang="en-US" sz="1100" dirty="0"/>
              <a:t> </a:t>
            </a:r>
          </a:p>
          <a:p>
            <a:r>
              <a:rPr lang="en-US" sz="1100" dirty="0"/>
              <a:t>Some industries such as construction, shipbuilding, and agriculture present special risks to their workers and have their own standards.  OSHA also incorporates some other standards by reference to avoid having to duplicate research and work done by others.  For example, OSHA does not set its own requirements for protective eyewear. Instead 29 CFR 1910.133(b)(1) incorporates American National Standards Institute (ANSI) standard Z87.1. This means your protective eyewear must meet those standards; using non-approved eyewear would be considered an OSHA violation even though OSHA did not write the standard.</a:t>
            </a:r>
          </a:p>
          <a:p>
            <a:r>
              <a:rPr lang="en-US" sz="1100" dirty="0"/>
              <a:t> </a:t>
            </a:r>
          </a:p>
          <a:p>
            <a:r>
              <a:rPr lang="en-US" sz="1100" b="1" dirty="0"/>
              <a:t>Interaction with Class:</a:t>
            </a:r>
            <a:endParaRPr lang="en-US" sz="1100" dirty="0"/>
          </a:p>
          <a:p>
            <a:pPr marL="174697" indent="-174697">
              <a:buFont typeface="Arial" panose="020B0604020202020204" pitchFamily="34" charset="0"/>
              <a:buChar char="•"/>
            </a:pPr>
            <a:r>
              <a:rPr lang="en-US" sz="1100" dirty="0"/>
              <a:t>What happens when there is no specific standard?</a:t>
            </a:r>
            <a:br>
              <a:rPr lang="en-US" sz="1100" dirty="0"/>
            </a:br>
            <a:r>
              <a:rPr lang="en-US" sz="1100" i="1" dirty="0"/>
              <a:t>Explain the importance of the general duty clause.</a:t>
            </a:r>
            <a:endParaRPr lang="en-US" dirty="0"/>
          </a:p>
        </p:txBody>
      </p:sp>
    </p:spTree>
    <p:extLst>
      <p:ext uri="{BB962C8B-B14F-4D97-AF65-F5344CB8AC3E}">
        <p14:creationId xmlns:p14="http://schemas.microsoft.com/office/powerpoint/2010/main" val="321649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770702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74947628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67144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5741672" y="-5109213"/>
            <a:ext cx="651510" cy="110909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21972" y="944879"/>
            <a:ext cx="11090913" cy="49834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37199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58484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ctivity">
    <p:spTree>
      <p:nvGrpSpPr>
        <p:cNvPr id="1" name=""/>
        <p:cNvGrpSpPr/>
        <p:nvPr/>
      </p:nvGrpSpPr>
      <p:grpSpPr>
        <a:xfrm>
          <a:off x="0" y="0"/>
          <a:ext cx="0" cy="0"/>
          <a:chOff x="0" y="0"/>
          <a:chExt cx="0" cy="0"/>
        </a:xfrm>
      </p:grpSpPr>
      <p:sp>
        <p:nvSpPr>
          <p:cNvPr id="2" name="Title 1"/>
          <p:cNvSpPr>
            <a:spLocks noGrp="1"/>
          </p:cNvSpPr>
          <p:nvPr>
            <p:ph type="title"/>
          </p:nvPr>
        </p:nvSpPr>
        <p:spPr>
          <a:xfrm>
            <a:off x="395479" y="333380"/>
            <a:ext cx="10515600" cy="657225"/>
          </a:xfrm>
        </p:spPr>
        <p:txBody>
          <a:bodyPr anchor="t" anchorCtr="0">
            <a:normAutofit/>
          </a:bodyPr>
          <a:lstStyle>
            <a:lvl1pPr algn="l">
              <a:defRPr sz="4400" b="1" spc="600">
                <a:ln>
                  <a:noFill/>
                </a:ln>
                <a:solidFill>
                  <a:srgbClr val="FFC000"/>
                </a:solidFill>
              </a:defRPr>
            </a:lvl1pPr>
          </a:lstStyle>
          <a:p>
            <a:endParaRPr lang="en-US" dirty="0"/>
          </a:p>
        </p:txBody>
      </p:sp>
      <p:sp>
        <p:nvSpPr>
          <p:cNvPr id="4" name="Text Placeholder 3"/>
          <p:cNvSpPr>
            <a:spLocks noGrp="1"/>
          </p:cNvSpPr>
          <p:nvPr>
            <p:ph type="body" sz="quarter" idx="10"/>
          </p:nvPr>
        </p:nvSpPr>
        <p:spPr>
          <a:xfrm>
            <a:off x="546103" y="1190625"/>
            <a:ext cx="11061700" cy="4701782"/>
          </a:xfrm>
        </p:spPr>
        <p:txBody>
          <a:bodyPr anchor="ctr" anchorCtr="0">
            <a:normAutofit/>
          </a:bodyPr>
          <a:lstStyle>
            <a:lvl1pPr marL="0" indent="0">
              <a:buNone/>
              <a:defRPr sz="3200">
                <a:solidFill>
                  <a:schemeClr val="bg1"/>
                </a:solidFill>
              </a:defRPr>
            </a:lvl1pPr>
            <a:lvl2pPr marL="457189" indent="0">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23505479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93496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32461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10" name="Rectangle 9"/>
          <p:cNvSpPr/>
          <p:nvPr userDrawn="1"/>
        </p:nvSpPr>
        <p:spPr>
          <a:xfrm>
            <a:off x="306580" y="238130"/>
            <a:ext cx="11580621" cy="372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ctangle 10"/>
          <p:cNvSpPr/>
          <p:nvPr userDrawn="1"/>
        </p:nvSpPr>
        <p:spPr>
          <a:xfrm>
            <a:off x="306580" y="5892407"/>
            <a:ext cx="11580621" cy="74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035" y="5947271"/>
            <a:ext cx="2908092" cy="685800"/>
          </a:xfrm>
          <a:prstGeom prst="rect">
            <a:avLst/>
          </a:prstGeom>
        </p:spPr>
      </p:pic>
    </p:spTree>
    <p:extLst>
      <p:ext uri="{BB962C8B-B14F-4D97-AF65-F5344CB8AC3E}">
        <p14:creationId xmlns:p14="http://schemas.microsoft.com/office/powerpoint/2010/main" val="26875569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10" name="Rectangle 9"/>
          <p:cNvSpPr/>
          <p:nvPr userDrawn="1"/>
        </p:nvSpPr>
        <p:spPr>
          <a:xfrm>
            <a:off x="306580" y="238130"/>
            <a:ext cx="11580621" cy="372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ctangle 10"/>
          <p:cNvSpPr/>
          <p:nvPr userDrawn="1"/>
        </p:nvSpPr>
        <p:spPr>
          <a:xfrm>
            <a:off x="306580" y="5892407"/>
            <a:ext cx="11580621" cy="74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035" y="5947271"/>
            <a:ext cx="2908092" cy="685800"/>
          </a:xfrm>
          <a:prstGeom prst="rect">
            <a:avLst/>
          </a:prstGeom>
        </p:spPr>
      </p:pic>
    </p:spTree>
    <p:extLst>
      <p:ext uri="{BB962C8B-B14F-4D97-AF65-F5344CB8AC3E}">
        <p14:creationId xmlns:p14="http://schemas.microsoft.com/office/powerpoint/2010/main" val="17797471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10" name="Rectangle 9"/>
          <p:cNvSpPr/>
          <p:nvPr userDrawn="1"/>
        </p:nvSpPr>
        <p:spPr>
          <a:xfrm>
            <a:off x="306580" y="238130"/>
            <a:ext cx="11580621" cy="372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ctangle 10"/>
          <p:cNvSpPr/>
          <p:nvPr userDrawn="1"/>
        </p:nvSpPr>
        <p:spPr>
          <a:xfrm>
            <a:off x="306580" y="5892407"/>
            <a:ext cx="11580621" cy="74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035" y="5947271"/>
            <a:ext cx="2908092" cy="685800"/>
          </a:xfrm>
          <a:prstGeom prst="rect">
            <a:avLst/>
          </a:prstGeom>
        </p:spPr>
      </p:pic>
    </p:spTree>
    <p:extLst>
      <p:ext uri="{BB962C8B-B14F-4D97-AF65-F5344CB8AC3E}">
        <p14:creationId xmlns:p14="http://schemas.microsoft.com/office/powerpoint/2010/main" val="3440486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81980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0" name="Rectangle 9"/>
          <p:cNvSpPr/>
          <p:nvPr userDrawn="1"/>
        </p:nvSpPr>
        <p:spPr>
          <a:xfrm>
            <a:off x="306580" y="238130"/>
            <a:ext cx="11580621" cy="372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ctangle 10"/>
          <p:cNvSpPr/>
          <p:nvPr userDrawn="1"/>
        </p:nvSpPr>
        <p:spPr>
          <a:xfrm>
            <a:off x="306580" y="5892407"/>
            <a:ext cx="11580621" cy="74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035" y="5947271"/>
            <a:ext cx="2908092" cy="685800"/>
          </a:xfrm>
          <a:prstGeom prst="rect">
            <a:avLst/>
          </a:prstGeom>
        </p:spPr>
      </p:pic>
    </p:spTree>
    <p:extLst>
      <p:ext uri="{BB962C8B-B14F-4D97-AF65-F5344CB8AC3E}">
        <p14:creationId xmlns:p14="http://schemas.microsoft.com/office/powerpoint/2010/main" val="11781716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6579" y="3305178"/>
            <a:ext cx="10515600" cy="657225"/>
          </a:xfrm>
        </p:spPr>
        <p:txBody>
          <a:bodyPr anchor="t" anchorCtr="0">
            <a:normAutofit/>
          </a:bodyPr>
          <a:lstStyle>
            <a:lvl1pPr algn="l">
              <a:defRPr sz="4400">
                <a:ln>
                  <a:noFill/>
                </a:ln>
                <a:solidFill>
                  <a:srgbClr val="FFC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73247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28302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16274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321384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7698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27698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9592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392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2239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0478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2239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0478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4"/>
            <a:ext cx="2743200" cy="365125"/>
          </a:xfrm>
          <a:prstGeom prst="rect">
            <a:avLst/>
          </a:prstGeom>
        </p:spPr>
        <p:txBody>
          <a:bodyPr/>
          <a:lstStyle/>
          <a:p>
            <a:fld id="{50A58B86-ACCE-43A9-B090-32AC14DC1848}" type="datetimeFigureOut">
              <a:rPr lang="en-US" smtClean="0"/>
              <a:t>7/27/2020</a:t>
            </a:fld>
            <a:endParaRPr lang="en-US"/>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4"/>
            <a:ext cx="2743200" cy="365125"/>
          </a:xfrm>
          <a:prstGeom prst="rect">
            <a:avLst/>
          </a:prstGeom>
        </p:spPr>
        <p:txBody>
          <a:bodyPr/>
          <a:lstStyle/>
          <a:p>
            <a:fld id="{E39FA462-5DDD-4BF5-A25E-E9475D969F7D}" type="slidenum">
              <a:rPr lang="en-US" smtClean="0"/>
              <a:t>‹#›</a:t>
            </a:fld>
            <a:endParaRPr lang="en-US"/>
          </a:p>
        </p:txBody>
      </p:sp>
    </p:spTree>
    <p:extLst>
      <p:ext uri="{BB962C8B-B14F-4D97-AF65-F5344CB8AC3E}">
        <p14:creationId xmlns:p14="http://schemas.microsoft.com/office/powerpoint/2010/main" val="14951761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72124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0" y="953315"/>
            <a:ext cx="12192000" cy="5038927"/>
          </a:xfrm>
          <a:prstGeom prst="rect">
            <a:avLst/>
          </a:prstGeom>
          <a:solidFill>
            <a:srgbClr val="86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49088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665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36052503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3" cstate="print">
            <a:extLst>
              <a:ext uri="{28A0092B-C50C-407E-A947-70E740481C1C}">
                <a14:useLocalDpi xmlns:a14="http://schemas.microsoft.com/office/drawing/2010/main" val="0"/>
              </a:ext>
            </a:extLst>
          </a:blip>
          <a:srcRect/>
          <a:stretch/>
        </p:blipFill>
        <p:spPr>
          <a:xfrm>
            <a:off x="0" y="4"/>
            <a:ext cx="12192000" cy="6857999"/>
          </a:xfrm>
          <a:prstGeom prst="rect">
            <a:avLst/>
          </a:prstGeom>
        </p:spPr>
      </p:pic>
      <p:sp>
        <p:nvSpPr>
          <p:cNvPr id="13" name="Rectangle 12"/>
          <p:cNvSpPr/>
          <p:nvPr userDrawn="1"/>
        </p:nvSpPr>
        <p:spPr>
          <a:xfrm>
            <a:off x="0" y="868678"/>
            <a:ext cx="12192000" cy="5181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0" y="6111242"/>
            <a:ext cx="12192000" cy="746758"/>
          </a:xfrm>
          <a:prstGeom prst="rect">
            <a:avLst/>
          </a:prstGeom>
          <a:solidFill>
            <a:srgbClr val="86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0" y="30485"/>
            <a:ext cx="10241280" cy="76199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021084"/>
            <a:ext cx="10515600" cy="483108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195666" y="6202680"/>
            <a:ext cx="3798217" cy="534300"/>
          </a:xfrm>
          <a:prstGeom prst="rect">
            <a:avLst/>
          </a:prstGeom>
        </p:spPr>
      </p:pic>
      <p:cxnSp>
        <p:nvCxnSpPr>
          <p:cNvPr id="11" name="Straight Connector 10"/>
          <p:cNvCxnSpPr/>
          <p:nvPr userDrawn="1"/>
        </p:nvCxnSpPr>
        <p:spPr>
          <a:xfrm>
            <a:off x="0" y="868678"/>
            <a:ext cx="12192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050278"/>
            <a:ext cx="12192000" cy="0"/>
          </a:xfrm>
          <a:prstGeom prst="line">
            <a:avLst/>
          </a:prstGeom>
          <a:ln w="1016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5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000" kern="1200">
          <a:solidFill>
            <a:srgbClr val="861F41"/>
          </a:solidFill>
          <a:latin typeface="Acherus Grotesque Black" panose="02000505000000020004" pitchFamily="2" charset="0"/>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Fall Protection</a:t>
            </a:r>
            <a:br>
              <a:rPr lang="en-US" dirty="0" smtClean="0"/>
            </a:br>
            <a:r>
              <a:rPr lang="en-US" dirty="0" smtClean="0"/>
              <a:t>in General Industry</a:t>
            </a:r>
            <a:endParaRPr lang="en-US" dirty="0"/>
          </a:p>
        </p:txBody>
      </p:sp>
    </p:spTree>
    <p:extLst>
      <p:ext uri="{BB962C8B-B14F-4D97-AF65-F5344CB8AC3E}">
        <p14:creationId xmlns:p14="http://schemas.microsoft.com/office/powerpoint/2010/main" val="1230802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normAutofit/>
          </a:bodyPr>
          <a:lstStyle/>
          <a:p>
            <a:r>
              <a:rPr lang="en-US" altLang="en-US" dirty="0" smtClean="0"/>
              <a:t>What Rights Do You Have Under OSHA?</a:t>
            </a:r>
          </a:p>
        </p:txBody>
      </p:sp>
      <p:sp>
        <p:nvSpPr>
          <p:cNvPr id="18435" name="Content Placeholder 1"/>
          <p:cNvSpPr>
            <a:spLocks noGrp="1"/>
          </p:cNvSpPr>
          <p:nvPr>
            <p:ph idx="1"/>
          </p:nvPr>
        </p:nvSpPr>
        <p:spPr/>
        <p:txBody>
          <a:bodyPr>
            <a:normAutofit/>
          </a:bodyPr>
          <a:lstStyle/>
          <a:p>
            <a:r>
              <a:rPr lang="en-US" altLang="en-US" dirty="0" smtClean="0"/>
              <a:t>You have the right to:</a:t>
            </a:r>
          </a:p>
          <a:p>
            <a:pPr lvl="1"/>
            <a:r>
              <a:rPr lang="en-US" altLang="en-US" dirty="0" smtClean="0"/>
              <a:t>A safe and healthful workplace </a:t>
            </a:r>
          </a:p>
          <a:p>
            <a:pPr lvl="1"/>
            <a:r>
              <a:rPr lang="en-US" altLang="en-US" dirty="0" smtClean="0"/>
              <a:t>Know about hazardous chemicals</a:t>
            </a:r>
          </a:p>
          <a:p>
            <a:pPr lvl="1"/>
            <a:r>
              <a:rPr lang="en-US" altLang="en-US" dirty="0" smtClean="0"/>
              <a:t>Report injury to employer</a:t>
            </a:r>
          </a:p>
          <a:p>
            <a:pPr lvl="1"/>
            <a:r>
              <a:rPr lang="en-US" altLang="en-US" dirty="0" smtClean="0"/>
              <a:t>Complain or request hazard correction from employer </a:t>
            </a:r>
          </a:p>
          <a:p>
            <a:pPr lvl="1"/>
            <a:r>
              <a:rPr lang="en-US" altLang="en-US" dirty="0" smtClean="0"/>
              <a:t>Training</a:t>
            </a:r>
          </a:p>
          <a:p>
            <a:pPr lvl="1"/>
            <a:r>
              <a:rPr lang="en-US" altLang="en-US" dirty="0" smtClean="0"/>
              <a:t>Hazard exposure and medical records</a:t>
            </a:r>
          </a:p>
          <a:p>
            <a:pPr lvl="1"/>
            <a:r>
              <a:rPr lang="en-US" altLang="en-US" dirty="0" smtClean="0"/>
              <a:t>File a complaint with OSHA</a:t>
            </a:r>
          </a:p>
          <a:p>
            <a:pPr lvl="1"/>
            <a:r>
              <a:rPr lang="en-US" altLang="en-US" dirty="0" smtClean="0"/>
              <a:t>Participate in an OSHA inspection</a:t>
            </a:r>
          </a:p>
          <a:p>
            <a:pPr lvl="1"/>
            <a:r>
              <a:rPr lang="en-US" altLang="en-US" dirty="0" smtClean="0"/>
              <a:t>Be free from retaliation for exercising safety and health rights</a:t>
            </a:r>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10</a:t>
            </a:r>
            <a:endParaRPr lang="en-US" sz="1400" dirty="0">
              <a:solidFill>
                <a:schemeClr val="bg1"/>
              </a:solidFill>
            </a:endParaRPr>
          </a:p>
        </p:txBody>
      </p:sp>
    </p:spTree>
    <p:extLst>
      <p:ext uri="{BB962C8B-B14F-4D97-AF65-F5344CB8AC3E}">
        <p14:creationId xmlns:p14="http://schemas.microsoft.com/office/powerpoint/2010/main" val="8714178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ACTIVITY TWO</a:t>
            </a:r>
            <a:endParaRPr lang="en-US" dirty="0"/>
          </a:p>
        </p:txBody>
      </p:sp>
      <p:sp>
        <p:nvSpPr>
          <p:cNvPr id="3" name="Text Placeholder 2"/>
          <p:cNvSpPr>
            <a:spLocks noGrp="1"/>
          </p:cNvSpPr>
          <p:nvPr>
            <p:ph type="body" sz="quarter" idx="4294967295"/>
          </p:nvPr>
        </p:nvSpPr>
        <p:spPr>
          <a:xfrm>
            <a:off x="565151" y="1190629"/>
            <a:ext cx="6375976" cy="4702175"/>
          </a:xfrm>
        </p:spPr>
        <p:txBody>
          <a:bodyPr/>
          <a:lstStyle/>
          <a:p>
            <a:r>
              <a:rPr lang="en-US" dirty="0" smtClean="0">
                <a:solidFill>
                  <a:schemeClr val="bg1"/>
                </a:solidFill>
              </a:rPr>
              <a:t>What do you do when you have a safety concern with your job?</a:t>
            </a:r>
          </a:p>
          <a:p>
            <a:endParaRPr lang="en-US" dirty="0">
              <a:solidFill>
                <a:schemeClr val="bg1"/>
              </a:solidFill>
            </a:endParaRPr>
          </a:p>
          <a:p>
            <a:r>
              <a:rPr lang="en-US" dirty="0" smtClean="0">
                <a:solidFill>
                  <a:schemeClr val="bg1"/>
                </a:solidFill>
              </a:rPr>
              <a:t>What do you do when you see unsafe activity in your workplace?</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595" y="1024242"/>
            <a:ext cx="3679842" cy="4906456"/>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11</a:t>
            </a:r>
            <a:endParaRPr lang="en-US" sz="1400" dirty="0">
              <a:solidFill>
                <a:schemeClr val="bg1"/>
              </a:solidFill>
            </a:endParaRPr>
          </a:p>
        </p:txBody>
      </p:sp>
    </p:spTree>
    <p:extLst>
      <p:ext uri="{BB962C8B-B14F-4D97-AF65-F5344CB8AC3E}">
        <p14:creationId xmlns:p14="http://schemas.microsoft.com/office/powerpoint/2010/main" val="2677976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File a Complaint with OSHA</a:t>
            </a:r>
            <a:endParaRPr lang="en-US" dirty="0"/>
          </a:p>
        </p:txBody>
      </p:sp>
      <p:sp>
        <p:nvSpPr>
          <p:cNvPr id="26626" name="Content Placeholder 1"/>
          <p:cNvSpPr>
            <a:spLocks noGrp="1"/>
          </p:cNvSpPr>
          <p:nvPr>
            <p:ph idx="1"/>
          </p:nvPr>
        </p:nvSpPr>
        <p:spPr/>
        <p:txBody>
          <a:bodyPr>
            <a:normAutofit/>
          </a:bodyPr>
          <a:lstStyle/>
          <a:p>
            <a:r>
              <a:rPr lang="en-US" altLang="en-US" sz="2400" dirty="0" smtClean="0"/>
              <a:t>Workers may file a confidential complaint with OSHA if they believe a violation of a safety or health standard, or an imminent danger situation, exists in the workplace.</a:t>
            </a:r>
          </a:p>
        </p:txBody>
      </p:sp>
      <p:graphicFrame>
        <p:nvGraphicFramePr>
          <p:cNvPr id="2" name="Table 1"/>
          <p:cNvGraphicFramePr>
            <a:graphicFrameLocks noGrp="1"/>
          </p:cNvGraphicFramePr>
          <p:nvPr>
            <p:extLst>
              <p:ext uri="{D42A27DB-BD31-4B8C-83A1-F6EECF244321}">
                <p14:modId xmlns:p14="http://schemas.microsoft.com/office/powerpoint/2010/main" val="1377656640"/>
              </p:ext>
            </p:extLst>
          </p:nvPr>
        </p:nvGraphicFramePr>
        <p:xfrm>
          <a:off x="1172679" y="2284361"/>
          <a:ext cx="9217025" cy="3416808"/>
        </p:xfrm>
        <a:graphic>
          <a:graphicData uri="http://schemas.openxmlformats.org/drawingml/2006/table">
            <a:tbl>
              <a:tblPr firstRow="1" firstCol="1" bandRow="1">
                <a:tableStyleId>{5C22544A-7EE6-4342-B048-85BDC9FD1C3A}</a:tableStyleId>
              </a:tblPr>
              <a:tblGrid>
                <a:gridCol w="1425575">
                  <a:extLst>
                    <a:ext uri="{9D8B030D-6E8A-4147-A177-3AD203B41FA5}">
                      <a16:colId xmlns:a16="http://schemas.microsoft.com/office/drawing/2014/main" val="3553448151"/>
                    </a:ext>
                  </a:extLst>
                </a:gridCol>
                <a:gridCol w="7791450">
                  <a:extLst>
                    <a:ext uri="{9D8B030D-6E8A-4147-A177-3AD203B41FA5}">
                      <a16:colId xmlns:a16="http://schemas.microsoft.com/office/drawing/2014/main" val="3509450834"/>
                    </a:ext>
                  </a:extLst>
                </a:gridCol>
              </a:tblGrid>
              <a:tr h="339569">
                <a:tc>
                  <a:txBody>
                    <a:bodyPr/>
                    <a:lstStyle/>
                    <a:p>
                      <a:pPr marL="0" marR="0" algn="ctr">
                        <a:lnSpc>
                          <a:spcPct val="115000"/>
                        </a:lnSpc>
                        <a:spcBef>
                          <a:spcPts val="0"/>
                        </a:spcBef>
                        <a:spcAft>
                          <a:spcPts val="0"/>
                        </a:spcAft>
                      </a:pPr>
                      <a:endParaRPr lang="en-US" sz="1800" b="0" dirty="0">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61F41"/>
                    </a:solidFill>
                  </a:tcPr>
                </a:tc>
                <a:tc>
                  <a:txBody>
                    <a:bodyPr/>
                    <a:lstStyle/>
                    <a:p>
                      <a:pPr marL="0" marR="0" algn="ctr">
                        <a:lnSpc>
                          <a:spcPct val="115000"/>
                        </a:lnSpc>
                        <a:spcBef>
                          <a:spcPts val="0"/>
                        </a:spcBef>
                        <a:spcAft>
                          <a:spcPts val="0"/>
                        </a:spcAft>
                      </a:pPr>
                      <a:r>
                        <a:rPr lang="en-US" sz="2800" b="0" baseline="0" dirty="0" smtClean="0">
                          <a:solidFill>
                            <a:schemeClr val="bg1"/>
                          </a:solidFill>
                          <a:effectLst/>
                          <a:latin typeface="Acherus Grotesque Black" panose="02000505000000020004" pitchFamily="2" charset="0"/>
                          <a:ea typeface="Calibri" panose="020F0502020204030204" pitchFamily="34" charset="0"/>
                          <a:cs typeface="Times New Roman" panose="02020603050405020304" pitchFamily="18" charset="0"/>
                        </a:rPr>
                        <a:t>FILING A COMPLAINT WITH OSHA</a:t>
                      </a:r>
                      <a:endParaRPr lang="en-US" sz="2800" b="0" dirty="0">
                        <a:solidFill>
                          <a:schemeClr val="bg1"/>
                        </a:solidFill>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61F41"/>
                    </a:solidFill>
                  </a:tcPr>
                </a:tc>
                <a:extLst>
                  <a:ext uri="{0D108BD9-81ED-4DB2-BD59-A6C34878D82A}">
                    <a16:rowId xmlns:a16="http://schemas.microsoft.com/office/drawing/2014/main" val="2121340381"/>
                  </a:ext>
                </a:extLst>
              </a:tr>
              <a:tr h="731520">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nSpc>
                          <a:spcPct val="115000"/>
                        </a:lnSpc>
                        <a:spcBef>
                          <a:spcPts val="0"/>
                        </a:spcBef>
                        <a:spcAft>
                          <a:spcPts val="0"/>
                        </a:spcAft>
                      </a:pPr>
                      <a:r>
                        <a:rPr lang="en-US" sz="2800" b="1" dirty="0" smtClean="0">
                          <a:effectLst/>
                          <a:latin typeface="Acherus Grotesque Black" panose="02000505000000020004" pitchFamily="2" charset="0"/>
                        </a:rPr>
                        <a:t>ONLINE</a:t>
                      </a:r>
                      <a:endParaRPr lang="en-US" sz="2800" b="1" dirty="0">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96148649"/>
                  </a:ext>
                </a:extLst>
              </a:tr>
              <a:tr h="731520">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a:lnSpc>
                          <a:spcPct val="115000"/>
                        </a:lnSpc>
                        <a:spcBef>
                          <a:spcPts val="0"/>
                        </a:spcBef>
                        <a:spcAft>
                          <a:spcPts val="0"/>
                        </a:spcAft>
                      </a:pPr>
                      <a:r>
                        <a:rPr lang="en-US" sz="2800" b="1" dirty="0" smtClean="0">
                          <a:effectLst/>
                          <a:latin typeface="Acherus Grotesque Black" panose="02000505000000020004" pitchFamily="2" charset="0"/>
                          <a:ea typeface="+mn-ea"/>
                          <a:cs typeface="+mn-cs"/>
                        </a:rPr>
                        <a:t>FAX</a:t>
                      </a:r>
                      <a:r>
                        <a:rPr lang="en-US" sz="2800" b="1" baseline="0" dirty="0" smtClean="0">
                          <a:effectLst/>
                          <a:latin typeface="Acherus Grotesque Black" panose="02000505000000020004" pitchFamily="2" charset="0"/>
                          <a:ea typeface="+mn-ea"/>
                          <a:cs typeface="+mn-cs"/>
                        </a:rPr>
                        <a:t> OR MAIL</a:t>
                      </a:r>
                      <a:endParaRPr lang="en-US" sz="2800" b="1" dirty="0">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500571496"/>
                  </a:ext>
                </a:extLst>
              </a:tr>
              <a:tr h="731520">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marL="0" marR="0">
                        <a:lnSpc>
                          <a:spcPct val="115000"/>
                        </a:lnSpc>
                        <a:spcBef>
                          <a:spcPts val="0"/>
                        </a:spcBef>
                        <a:spcAft>
                          <a:spcPts val="0"/>
                        </a:spcAft>
                      </a:pPr>
                      <a:r>
                        <a:rPr lang="en-US" sz="2800" b="1" dirty="0" smtClean="0">
                          <a:effectLst/>
                          <a:latin typeface="Acherus Grotesque Black" panose="02000505000000020004" pitchFamily="2" charset="0"/>
                        </a:rPr>
                        <a:t>BY CALLING 1-800-321-OSHA</a:t>
                      </a:r>
                      <a:endParaRPr lang="en-US" sz="2800" b="1" dirty="0">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59580903"/>
                  </a:ext>
                </a:extLst>
              </a:tr>
              <a:tr h="731520">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lang="en-US" sz="2800" b="1" dirty="0" smtClean="0">
                          <a:effectLst/>
                          <a:latin typeface="Acherus Grotesque Black" panose="02000505000000020004" pitchFamily="2" charset="0"/>
                        </a:rPr>
                        <a:t>IN PERSON AT AN OSHA OFFICE</a:t>
                      </a:r>
                      <a:endParaRPr lang="en-US" sz="2800" b="1" dirty="0" smtClean="0">
                        <a:effectLst/>
                        <a:latin typeface="Acherus Grotesque Black" panose="02000505000000020004" pitchFamily="2"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73987105"/>
                  </a:ext>
                </a:extLst>
              </a:tr>
            </a:tbl>
          </a:graphicData>
        </a:graphic>
      </p:graphicFrame>
      <p:pic>
        <p:nvPicPr>
          <p:cNvPr id="5" name="Picture 4" title="Submitting Online"/>
          <p:cNvPicPr/>
          <p:nvPr/>
        </p:nvPicPr>
        <p:blipFill>
          <a:blip r:embed="rId3">
            <a:extLst>
              <a:ext uri="{28A0092B-C50C-407E-A947-70E740481C1C}">
                <a14:useLocalDpi xmlns:a14="http://schemas.microsoft.com/office/drawing/2010/main" val="0"/>
              </a:ext>
            </a:extLst>
          </a:blip>
          <a:stretch>
            <a:fillRect/>
          </a:stretch>
        </p:blipFill>
        <p:spPr>
          <a:xfrm>
            <a:off x="1521445" y="2780311"/>
            <a:ext cx="619125" cy="639762"/>
          </a:xfrm>
          <a:prstGeom prst="rect">
            <a:avLst/>
          </a:prstGeom>
        </p:spPr>
      </p:pic>
      <p:pic>
        <p:nvPicPr>
          <p:cNvPr id="6" name="Picture 5" title="Submitting by Mail"/>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0404" y="3522951"/>
            <a:ext cx="747713" cy="685800"/>
          </a:xfrm>
          <a:prstGeom prst="rect">
            <a:avLst/>
          </a:prstGeom>
        </p:spPr>
      </p:pic>
      <p:pic>
        <p:nvPicPr>
          <p:cNvPr id="7" name="Picture 6" title="Submitting by Phone"/>
          <p:cNvPicPr/>
          <p:nvPr/>
        </p:nvPicPr>
        <p:blipFill>
          <a:blip r:embed="rId5">
            <a:extLst>
              <a:ext uri="{28A0092B-C50C-407E-A947-70E740481C1C}">
                <a14:useLocalDpi xmlns:a14="http://schemas.microsoft.com/office/drawing/2010/main" val="0"/>
              </a:ext>
            </a:extLst>
          </a:blip>
          <a:stretch>
            <a:fillRect/>
          </a:stretch>
        </p:blipFill>
        <p:spPr>
          <a:xfrm>
            <a:off x="1517236" y="4261811"/>
            <a:ext cx="654050" cy="639762"/>
          </a:xfrm>
          <a:prstGeom prst="rect">
            <a:avLst/>
          </a:prstGeom>
        </p:spPr>
      </p:pic>
      <p:pic>
        <p:nvPicPr>
          <p:cNvPr id="1029" name="Picture 5" descr="Image result for person in circle icon"/>
          <p:cNvPicPr>
            <a:picLocks noChangeAspect="1" noChangeArrowheads="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07896" y="4978457"/>
            <a:ext cx="672728" cy="6727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12</a:t>
            </a:r>
            <a:endParaRPr lang="en-US" sz="1400" dirty="0">
              <a:solidFill>
                <a:schemeClr val="bg1"/>
              </a:solidFill>
            </a:endParaRPr>
          </a:p>
        </p:txBody>
      </p:sp>
    </p:spTree>
    <p:extLst>
      <p:ext uri="{BB962C8B-B14F-4D97-AF65-F5344CB8AC3E}">
        <p14:creationId xmlns:p14="http://schemas.microsoft.com/office/powerpoint/2010/main" val="404039068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OSHA Whistleblowers</a:t>
            </a:r>
            <a:endParaRPr lang="en-US" dirty="0"/>
          </a:p>
        </p:txBody>
      </p:sp>
      <p:sp>
        <p:nvSpPr>
          <p:cNvPr id="3" name="Text Placeholder 2"/>
          <p:cNvSpPr>
            <a:spLocks noGrp="1"/>
          </p:cNvSpPr>
          <p:nvPr>
            <p:ph idx="1"/>
          </p:nvPr>
        </p:nvSpPr>
        <p:spPr>
          <a:xfrm>
            <a:off x="838200" y="1021085"/>
            <a:ext cx="10515600" cy="3126846"/>
          </a:xfrm>
        </p:spPr>
        <p:txBody>
          <a:bodyPr>
            <a:normAutofit/>
          </a:bodyPr>
          <a:lstStyle/>
          <a:p>
            <a:r>
              <a:rPr lang="en-US" dirty="0" smtClean="0"/>
              <a:t>You have a right to be heard.  </a:t>
            </a:r>
            <a:br>
              <a:rPr lang="en-US" dirty="0" smtClean="0"/>
            </a:br>
            <a:r>
              <a:rPr lang="en-US" sz="1800" dirty="0" smtClean="0"/>
              <a:t/>
            </a:r>
            <a:br>
              <a:rPr lang="en-US" sz="1800" dirty="0" smtClean="0"/>
            </a:br>
            <a:r>
              <a:rPr lang="en-US" sz="2200" dirty="0" smtClean="0"/>
              <a:t>OSHA's Whistleblower Protection Program enforces the whistleblower provisions of more than twenty whistleblower statutes. Rights afforded by these whistleblower acts include, but are not limited to, worker participation in safety and health activities, reporting a work related injury, illness or fatality, or reporting a violation of the statutes. Protection from discrimination means that an employer cannot retaliate by taking "adverse action" against workers. You have 30 days to complain to OSHA if you believe your employer has taken an adverse action.</a:t>
            </a:r>
          </a:p>
          <a:p>
            <a:endParaRPr lang="en-US" dirty="0"/>
          </a:p>
        </p:txBody>
      </p:sp>
      <p:graphicFrame>
        <p:nvGraphicFramePr>
          <p:cNvPr id="4" name="Table 3" descr="12 elements that constitute adverse action:  firing or laying off, failing to hire/rehire, blacklisting, demoting, denying overtime, denying promotion, intimidation, making threats, disciplining, denial of benefits, reducing pay/hours, and reassignment." title="Adverse Action"/>
          <p:cNvGraphicFramePr>
            <a:graphicFrameLocks noGrp="1"/>
          </p:cNvGraphicFramePr>
          <p:nvPr>
            <p:extLst>
              <p:ext uri="{D42A27DB-BD31-4B8C-83A1-F6EECF244321}">
                <p14:modId xmlns:p14="http://schemas.microsoft.com/office/powerpoint/2010/main" val="2417484973"/>
              </p:ext>
            </p:extLst>
          </p:nvPr>
        </p:nvGraphicFramePr>
        <p:xfrm>
          <a:off x="1931201" y="4001928"/>
          <a:ext cx="8329599" cy="1854200"/>
        </p:xfrm>
        <a:graphic>
          <a:graphicData uri="http://schemas.openxmlformats.org/drawingml/2006/table">
            <a:tbl>
              <a:tblPr firstRow="1" bandRow="1">
                <a:tableStyleId>{EB9631B5-78F2-41C9-869B-9F39066F8104}</a:tableStyleId>
              </a:tblPr>
              <a:tblGrid>
                <a:gridCol w="2776533">
                  <a:extLst>
                    <a:ext uri="{9D8B030D-6E8A-4147-A177-3AD203B41FA5}">
                      <a16:colId xmlns:a16="http://schemas.microsoft.com/office/drawing/2014/main" val="20000"/>
                    </a:ext>
                  </a:extLst>
                </a:gridCol>
                <a:gridCol w="2776533">
                  <a:extLst>
                    <a:ext uri="{9D8B030D-6E8A-4147-A177-3AD203B41FA5}">
                      <a16:colId xmlns:a16="http://schemas.microsoft.com/office/drawing/2014/main" val="20001"/>
                    </a:ext>
                  </a:extLst>
                </a:gridCol>
                <a:gridCol w="2776533">
                  <a:extLst>
                    <a:ext uri="{9D8B030D-6E8A-4147-A177-3AD203B41FA5}">
                      <a16:colId xmlns:a16="http://schemas.microsoft.com/office/drawing/2014/main" val="20002"/>
                    </a:ext>
                  </a:extLst>
                </a:gridCol>
              </a:tblGrid>
              <a:tr h="370840">
                <a:tc>
                  <a:txBody>
                    <a:bodyPr/>
                    <a:lstStyle/>
                    <a:p>
                      <a:r>
                        <a:rPr lang="en-US" sz="1600" dirty="0" smtClean="0">
                          <a:solidFill>
                            <a:srgbClr val="861F41"/>
                          </a:solidFill>
                        </a:rPr>
                        <a:t>Adverse</a:t>
                      </a:r>
                      <a:r>
                        <a:rPr lang="en-US" sz="1600" baseline="0" dirty="0" smtClean="0">
                          <a:solidFill>
                            <a:srgbClr val="861F41"/>
                          </a:solidFill>
                        </a:rPr>
                        <a:t> Actions</a:t>
                      </a:r>
                      <a:endParaRPr lang="en-US" sz="1600" dirty="0">
                        <a:solidFill>
                          <a:srgbClr val="861F41"/>
                        </a:solidFill>
                      </a:endParaRPr>
                    </a:p>
                  </a:txBody>
                  <a:tcPr>
                    <a:solidFill>
                      <a:srgbClr val="861F41"/>
                    </a:solidFill>
                  </a:tcPr>
                </a:tc>
                <a:tc>
                  <a:txBody>
                    <a:bodyPr/>
                    <a:lstStyle/>
                    <a:p>
                      <a:pPr algn="ctr"/>
                      <a:r>
                        <a:rPr lang="en-US" sz="1600" b="0" dirty="0" smtClean="0">
                          <a:solidFill>
                            <a:schemeClr val="bg1"/>
                          </a:solidFill>
                          <a:latin typeface="Acherus Grotesque Black" panose="02000505000000020004" pitchFamily="2" charset="0"/>
                        </a:rPr>
                        <a:t>Adverse Actions</a:t>
                      </a:r>
                      <a:endParaRPr lang="en-US" sz="1600" b="0" dirty="0">
                        <a:solidFill>
                          <a:schemeClr val="bg1"/>
                        </a:solidFill>
                        <a:latin typeface="Acherus Grotesque Black" panose="02000505000000020004" pitchFamily="2" charset="0"/>
                      </a:endParaRPr>
                    </a:p>
                  </a:txBody>
                  <a:tcPr>
                    <a:solidFill>
                      <a:srgbClr val="861F41"/>
                    </a:solidFill>
                  </a:tcPr>
                </a:tc>
                <a:tc>
                  <a:txBody>
                    <a:bodyPr/>
                    <a:lstStyle/>
                    <a:p>
                      <a:r>
                        <a:rPr lang="en-US" sz="1600" dirty="0" smtClean="0">
                          <a:solidFill>
                            <a:srgbClr val="861F41"/>
                          </a:solidFill>
                        </a:rPr>
                        <a:t>Adverse</a:t>
                      </a:r>
                      <a:r>
                        <a:rPr lang="en-US" sz="1600" baseline="0" dirty="0" smtClean="0">
                          <a:solidFill>
                            <a:srgbClr val="861F41"/>
                          </a:solidFill>
                        </a:rPr>
                        <a:t> Actions</a:t>
                      </a:r>
                      <a:endParaRPr lang="en-US" sz="1600" dirty="0">
                        <a:solidFill>
                          <a:srgbClr val="861F41"/>
                        </a:solidFill>
                      </a:endParaRPr>
                    </a:p>
                  </a:txBody>
                  <a:tcPr>
                    <a:solidFill>
                      <a:srgbClr val="861F41"/>
                    </a:solidFill>
                  </a:tcPr>
                </a:tc>
                <a:extLst>
                  <a:ext uri="{0D108BD9-81ED-4DB2-BD59-A6C34878D82A}">
                    <a16:rowId xmlns:a16="http://schemas.microsoft.com/office/drawing/2014/main" val="1512150137"/>
                  </a:ext>
                </a:extLst>
              </a:tr>
              <a:tr h="370840">
                <a:tc>
                  <a:txBody>
                    <a:bodyPr/>
                    <a:lstStyle/>
                    <a:p>
                      <a:pPr algn="ctr"/>
                      <a:r>
                        <a:rPr lang="en-US" sz="1600" b="1" dirty="0" smtClean="0">
                          <a:latin typeface="+mj-lt"/>
                        </a:rPr>
                        <a:t>Firing or Laying Off</a:t>
                      </a:r>
                      <a:endParaRPr lang="en-US" sz="1600" b="1" dirty="0">
                        <a:latin typeface="+mj-lt"/>
                      </a:endParaRPr>
                    </a:p>
                  </a:txBody>
                  <a:tcPr/>
                </a:tc>
                <a:tc>
                  <a:txBody>
                    <a:bodyPr/>
                    <a:lstStyle/>
                    <a:p>
                      <a:pPr algn="ctr"/>
                      <a:r>
                        <a:rPr lang="en-US" sz="1600" b="1" dirty="0" smtClean="0">
                          <a:latin typeface="+mj-lt"/>
                        </a:rPr>
                        <a:t>Failing</a:t>
                      </a:r>
                      <a:r>
                        <a:rPr lang="en-US" sz="1600" b="1" baseline="0" dirty="0" smtClean="0">
                          <a:latin typeface="+mj-lt"/>
                        </a:rPr>
                        <a:t> to Hire or Rehire</a:t>
                      </a:r>
                      <a:endParaRPr lang="en-US" sz="1600" b="1" dirty="0">
                        <a:latin typeface="+mj-lt"/>
                      </a:endParaRPr>
                    </a:p>
                  </a:txBody>
                  <a:tcPr/>
                </a:tc>
                <a:tc>
                  <a:txBody>
                    <a:bodyPr/>
                    <a:lstStyle/>
                    <a:p>
                      <a:pPr algn="ctr"/>
                      <a:r>
                        <a:rPr lang="en-US" sz="1600" b="1" dirty="0" smtClean="0">
                          <a:latin typeface="+mj-lt"/>
                        </a:rPr>
                        <a:t>Blacklisting</a:t>
                      </a:r>
                      <a:endParaRPr lang="en-US" sz="1600" b="1" dirty="0">
                        <a:latin typeface="+mj-lt"/>
                      </a:endParaRPr>
                    </a:p>
                  </a:txBody>
                  <a:tcPr/>
                </a:tc>
                <a:extLst>
                  <a:ext uri="{0D108BD9-81ED-4DB2-BD59-A6C34878D82A}">
                    <a16:rowId xmlns:a16="http://schemas.microsoft.com/office/drawing/2014/main" val="10001"/>
                  </a:ext>
                </a:extLst>
              </a:tr>
              <a:tr h="370840">
                <a:tc>
                  <a:txBody>
                    <a:bodyPr/>
                    <a:lstStyle/>
                    <a:p>
                      <a:pPr algn="ctr"/>
                      <a:r>
                        <a:rPr lang="en-US" sz="1600" b="1" dirty="0" smtClean="0">
                          <a:latin typeface="+mj-lt"/>
                        </a:rPr>
                        <a:t>Demoting</a:t>
                      </a:r>
                      <a:endParaRPr lang="en-US" sz="1600" b="1" dirty="0">
                        <a:latin typeface="+mj-lt"/>
                      </a:endParaRPr>
                    </a:p>
                  </a:txBody>
                  <a:tcPr/>
                </a:tc>
                <a:tc>
                  <a:txBody>
                    <a:bodyPr/>
                    <a:lstStyle/>
                    <a:p>
                      <a:pPr algn="ctr"/>
                      <a:r>
                        <a:rPr lang="en-US" sz="1600" b="1" dirty="0" smtClean="0">
                          <a:latin typeface="+mj-lt"/>
                        </a:rPr>
                        <a:t>Denying</a:t>
                      </a:r>
                      <a:r>
                        <a:rPr lang="en-US" sz="1600" b="1" baseline="0" dirty="0" smtClean="0">
                          <a:latin typeface="+mj-lt"/>
                        </a:rPr>
                        <a:t> Overtime</a:t>
                      </a:r>
                      <a:endParaRPr lang="en-US" sz="1600" b="1" dirty="0">
                        <a:latin typeface="+mj-lt"/>
                      </a:endParaRPr>
                    </a:p>
                  </a:txBody>
                  <a:tcPr/>
                </a:tc>
                <a:tc>
                  <a:txBody>
                    <a:bodyPr/>
                    <a:lstStyle/>
                    <a:p>
                      <a:pPr algn="ctr"/>
                      <a:r>
                        <a:rPr lang="en-US" sz="1600" b="1" dirty="0" smtClean="0">
                          <a:latin typeface="+mj-lt"/>
                        </a:rPr>
                        <a:t>Denying Promotion</a:t>
                      </a:r>
                      <a:endParaRPr lang="en-US" sz="1600" b="1" dirty="0">
                        <a:latin typeface="+mj-lt"/>
                      </a:endParaRPr>
                    </a:p>
                  </a:txBody>
                  <a:tcPr/>
                </a:tc>
                <a:extLst>
                  <a:ext uri="{0D108BD9-81ED-4DB2-BD59-A6C34878D82A}">
                    <a16:rowId xmlns:a16="http://schemas.microsoft.com/office/drawing/2014/main" val="10002"/>
                  </a:ext>
                </a:extLst>
              </a:tr>
              <a:tr h="370840">
                <a:tc>
                  <a:txBody>
                    <a:bodyPr/>
                    <a:lstStyle/>
                    <a:p>
                      <a:pPr algn="ctr"/>
                      <a:r>
                        <a:rPr lang="en-US" sz="1600" b="1" dirty="0" smtClean="0">
                          <a:latin typeface="+mj-lt"/>
                        </a:rPr>
                        <a:t>Intimidation / Harassment</a:t>
                      </a:r>
                      <a:endParaRPr lang="en-US" sz="1600" b="1" dirty="0">
                        <a:latin typeface="+mj-lt"/>
                      </a:endParaRPr>
                    </a:p>
                  </a:txBody>
                  <a:tcPr/>
                </a:tc>
                <a:tc>
                  <a:txBody>
                    <a:bodyPr/>
                    <a:lstStyle/>
                    <a:p>
                      <a:pPr algn="ctr"/>
                      <a:r>
                        <a:rPr lang="en-US" sz="1600" b="1" dirty="0" smtClean="0">
                          <a:latin typeface="+mj-lt"/>
                        </a:rPr>
                        <a:t>Making Threats</a:t>
                      </a:r>
                      <a:endParaRPr lang="en-US" sz="1600" b="1" dirty="0">
                        <a:latin typeface="+mj-lt"/>
                      </a:endParaRPr>
                    </a:p>
                  </a:txBody>
                  <a:tcPr/>
                </a:tc>
                <a:tc>
                  <a:txBody>
                    <a:bodyPr/>
                    <a:lstStyle/>
                    <a:p>
                      <a:pPr algn="ctr"/>
                      <a:r>
                        <a:rPr lang="en-US" sz="1600" b="1" dirty="0" smtClean="0">
                          <a:latin typeface="+mj-lt"/>
                        </a:rPr>
                        <a:t>Disciplining</a:t>
                      </a:r>
                      <a:endParaRPr lang="en-US" sz="1600" b="1" dirty="0">
                        <a:latin typeface="+mj-lt"/>
                      </a:endParaRPr>
                    </a:p>
                  </a:txBody>
                  <a:tcPr/>
                </a:tc>
                <a:extLst>
                  <a:ext uri="{0D108BD9-81ED-4DB2-BD59-A6C34878D82A}">
                    <a16:rowId xmlns:a16="http://schemas.microsoft.com/office/drawing/2014/main" val="10003"/>
                  </a:ext>
                </a:extLst>
              </a:tr>
              <a:tr h="370840">
                <a:tc>
                  <a:txBody>
                    <a:bodyPr/>
                    <a:lstStyle/>
                    <a:p>
                      <a:pPr algn="ctr"/>
                      <a:r>
                        <a:rPr lang="en-US" sz="1600" b="1" dirty="0" smtClean="0">
                          <a:latin typeface="+mj-lt"/>
                        </a:rPr>
                        <a:t>Denial of Benefits</a:t>
                      </a:r>
                      <a:endParaRPr lang="en-US" sz="1600" b="1" dirty="0">
                        <a:latin typeface="+mj-lt"/>
                      </a:endParaRPr>
                    </a:p>
                  </a:txBody>
                  <a:tcPr/>
                </a:tc>
                <a:tc>
                  <a:txBody>
                    <a:bodyPr/>
                    <a:lstStyle/>
                    <a:p>
                      <a:pPr algn="ctr"/>
                      <a:r>
                        <a:rPr lang="en-US" sz="1600" b="1" dirty="0" smtClean="0">
                          <a:latin typeface="+mj-lt"/>
                        </a:rPr>
                        <a:t>Reducing</a:t>
                      </a:r>
                      <a:r>
                        <a:rPr lang="en-US" sz="1600" b="1" baseline="0" dirty="0" smtClean="0">
                          <a:latin typeface="+mj-lt"/>
                        </a:rPr>
                        <a:t> Pay or Hours</a:t>
                      </a:r>
                      <a:endParaRPr lang="en-US" sz="1600" b="1" dirty="0">
                        <a:latin typeface="+mj-lt"/>
                      </a:endParaRPr>
                    </a:p>
                  </a:txBody>
                  <a:tcPr/>
                </a:tc>
                <a:tc>
                  <a:txBody>
                    <a:bodyPr/>
                    <a:lstStyle/>
                    <a:p>
                      <a:pPr algn="ctr"/>
                      <a:r>
                        <a:rPr lang="en-US" sz="1600" b="1" dirty="0" smtClean="0">
                          <a:latin typeface="+mj-lt"/>
                        </a:rPr>
                        <a:t>Reassignment</a:t>
                      </a:r>
                      <a:endParaRPr lang="en-US" sz="1600" b="1" dirty="0">
                        <a:latin typeface="+mj-lt"/>
                      </a:endParaRP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13</a:t>
            </a:r>
            <a:endParaRPr lang="en-US" sz="1400" dirty="0">
              <a:solidFill>
                <a:schemeClr val="bg1"/>
              </a:solidFill>
            </a:endParaRPr>
          </a:p>
        </p:txBody>
      </p:sp>
    </p:spTree>
    <p:extLst>
      <p:ext uri="{BB962C8B-B14F-4D97-AF65-F5344CB8AC3E}">
        <p14:creationId xmlns:p14="http://schemas.microsoft.com/office/powerpoint/2010/main" val="193752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Limited Right to Refuse Work</a:t>
            </a:r>
            <a:endParaRPr lang="en-US" dirty="0"/>
          </a:p>
        </p:txBody>
      </p:sp>
      <p:sp>
        <p:nvSpPr>
          <p:cNvPr id="3" name="Content Placeholder 2"/>
          <p:cNvSpPr>
            <a:spLocks noGrp="1"/>
          </p:cNvSpPr>
          <p:nvPr>
            <p:ph idx="1"/>
          </p:nvPr>
        </p:nvSpPr>
        <p:spPr/>
        <p:txBody>
          <a:bodyPr>
            <a:normAutofit lnSpcReduction="10000"/>
          </a:bodyPr>
          <a:lstStyle/>
          <a:p>
            <a:r>
              <a:rPr lang="en-US" sz="2600" dirty="0"/>
              <a:t>Employees have a limited right under the OSH Act to refuse to do a job because conditions are hazardous. </a:t>
            </a:r>
          </a:p>
          <a:p>
            <a:r>
              <a:rPr lang="en-US" sz="2600" dirty="0"/>
              <a:t>You may do so under the OSH Act only when: </a:t>
            </a:r>
            <a:r>
              <a:rPr lang="en-US" dirty="0" smtClean="0"/>
              <a:t/>
            </a:r>
            <a:br>
              <a:rPr lang="en-US" dirty="0" smtClean="0"/>
            </a:br>
            <a:endParaRPr lang="en-US" sz="1700" dirty="0"/>
          </a:p>
          <a:p>
            <a:pPr marL="971526" lvl="1" indent="-514338">
              <a:buFont typeface="+mj-lt"/>
              <a:buAutoNum type="arabicPeriod"/>
            </a:pPr>
            <a:r>
              <a:rPr lang="en-US" dirty="0" smtClean="0"/>
              <a:t>You </a:t>
            </a:r>
            <a:r>
              <a:rPr lang="en-US" dirty="0"/>
              <a:t>believe that you face death or serious injury (and the situation is so clearly hazardous that any reasonable person would believe the same thing); </a:t>
            </a:r>
          </a:p>
          <a:p>
            <a:pPr marL="971526" lvl="1" indent="-514338">
              <a:buFont typeface="+mj-lt"/>
              <a:buAutoNum type="arabicPeriod"/>
            </a:pPr>
            <a:r>
              <a:rPr lang="en-US" dirty="0" smtClean="0"/>
              <a:t>You </a:t>
            </a:r>
            <a:r>
              <a:rPr lang="en-US" dirty="0"/>
              <a:t>have tried to get your employer to correct the condition, and there is no other way to do the job safely; and </a:t>
            </a:r>
          </a:p>
          <a:p>
            <a:pPr marL="971526" lvl="1" indent="-514338">
              <a:buFont typeface="+mj-lt"/>
              <a:buAutoNum type="arabicPeriod"/>
            </a:pPr>
            <a:r>
              <a:rPr lang="en-US" dirty="0" smtClean="0"/>
              <a:t>There is an imminent threat to an employee’s life, and there is not enough time to work through your employer or OSHA.</a:t>
            </a:r>
            <a:br>
              <a:rPr lang="en-US" dirty="0" smtClean="0"/>
            </a:br>
            <a:endParaRPr lang="en-US" dirty="0"/>
          </a:p>
          <a:p>
            <a:pPr algn="ctr"/>
            <a:r>
              <a:rPr lang="en-US" b="1" i="1" dirty="0"/>
              <a:t>Regardless of </a:t>
            </a:r>
            <a:r>
              <a:rPr lang="en-US" b="1" i="1" dirty="0" smtClean="0"/>
              <a:t>any </a:t>
            </a:r>
            <a:r>
              <a:rPr lang="en-US" b="1" i="1" dirty="0"/>
              <a:t>unsafe </a:t>
            </a:r>
            <a:r>
              <a:rPr lang="en-US" b="1" i="1" dirty="0" smtClean="0"/>
              <a:t>conditions, </a:t>
            </a:r>
            <a:r>
              <a:rPr lang="en-US" b="1" i="1" dirty="0"/>
              <a:t>you are not protected if you simply walk off the </a:t>
            </a:r>
            <a:r>
              <a:rPr lang="en-US" b="1" i="1" dirty="0" smtClean="0"/>
              <a:t>job.</a:t>
            </a:r>
            <a:endParaRPr lang="en-US" b="1" i="1" dirty="0"/>
          </a:p>
          <a:p>
            <a:pPr algn="ctr"/>
            <a:endParaRPr lang="en-US" dirty="0"/>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14</a:t>
            </a:r>
            <a:endParaRPr lang="en-US" sz="1400" dirty="0">
              <a:solidFill>
                <a:schemeClr val="bg1"/>
              </a:solidFill>
            </a:endParaRPr>
          </a:p>
        </p:txBody>
      </p:sp>
    </p:spTree>
    <p:extLst>
      <p:ext uri="{BB962C8B-B14F-4D97-AF65-F5344CB8AC3E}">
        <p14:creationId xmlns:p14="http://schemas.microsoft.com/office/powerpoint/2010/main" val="1903462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Your Employer is Responsible for…</a:t>
            </a:r>
            <a:endParaRPr lang="en-US" dirty="0"/>
          </a:p>
        </p:txBody>
      </p:sp>
      <p:sp>
        <p:nvSpPr>
          <p:cNvPr id="25602" name="Content Placeholder 1"/>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smtClean="0"/>
              <a:t>Providing a workplace free from recognized hazards and comply with OSHA standards</a:t>
            </a:r>
          </a:p>
          <a:p>
            <a:pPr marL="457200" indent="-457200">
              <a:buFont typeface="Arial" panose="020B0604020202020204" pitchFamily="34" charset="0"/>
              <a:buChar char="•"/>
            </a:pPr>
            <a:r>
              <a:rPr lang="en-US" dirty="0" smtClean="0"/>
              <a:t>Providing training required by OSHA standards</a:t>
            </a:r>
          </a:p>
          <a:p>
            <a:pPr marL="457200" indent="-457200">
              <a:buFont typeface="Arial" panose="020B0604020202020204" pitchFamily="34" charset="0"/>
              <a:buChar char="•"/>
            </a:pPr>
            <a:r>
              <a:rPr lang="en-US" dirty="0" smtClean="0"/>
              <a:t>Keeping records of injuries and illnesses</a:t>
            </a:r>
          </a:p>
          <a:p>
            <a:pPr marL="457200" indent="-457200">
              <a:buFont typeface="Arial" panose="020B0604020202020204" pitchFamily="34" charset="0"/>
              <a:buChar char="•"/>
            </a:pPr>
            <a:r>
              <a:rPr lang="en-US" dirty="0" smtClean="0"/>
              <a:t>Providing medical exams when required by OSHA standards and providing workers access to their exposure and medical records</a:t>
            </a:r>
          </a:p>
          <a:p>
            <a:pPr marL="457200" indent="-457200">
              <a:buFont typeface="Arial" panose="020B0604020202020204" pitchFamily="34" charset="0"/>
              <a:buChar char="•"/>
            </a:pPr>
            <a:r>
              <a:rPr lang="en-US" dirty="0" smtClean="0"/>
              <a:t>Not discriminating against workers who exercise their rights under the Act (Section 11(c)</a:t>
            </a:r>
          </a:p>
          <a:p>
            <a:pPr marL="457200" indent="-457200">
              <a:buFont typeface="Arial" panose="020B0604020202020204" pitchFamily="34" charset="0"/>
              <a:buChar char="•"/>
            </a:pPr>
            <a:r>
              <a:rPr lang="en-US" dirty="0" smtClean="0"/>
              <a:t>Posting OSHA citations and hazard correction notices</a:t>
            </a:r>
          </a:p>
          <a:p>
            <a:pPr marL="457200" indent="-457200">
              <a:buFont typeface="Arial" panose="020B0604020202020204" pitchFamily="34" charset="0"/>
              <a:buChar char="•"/>
            </a:pPr>
            <a:r>
              <a:rPr lang="en-US" dirty="0" smtClean="0"/>
              <a:t>Providing and paying for most PPE</a:t>
            </a:r>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15</a:t>
            </a:r>
            <a:endParaRPr lang="en-US" sz="1400" dirty="0">
              <a:solidFill>
                <a:schemeClr val="bg1"/>
              </a:solidFill>
            </a:endParaRPr>
          </a:p>
        </p:txBody>
      </p:sp>
    </p:spTree>
    <p:extLst>
      <p:ext uri="{BB962C8B-B14F-4D97-AF65-F5344CB8AC3E}">
        <p14:creationId xmlns:p14="http://schemas.microsoft.com/office/powerpoint/2010/main" val="2752691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OSHA Workplace Post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59592" y="956511"/>
            <a:ext cx="4977443" cy="4923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85563" y="1944296"/>
            <a:ext cx="3791712" cy="553998"/>
          </a:xfrm>
          <a:prstGeom prst="rect">
            <a:avLst/>
          </a:prstGeom>
          <a:noFill/>
        </p:spPr>
        <p:txBody>
          <a:bodyPr wrap="square" rtlCol="0">
            <a:spAutoFit/>
          </a:bodyPr>
          <a:lstStyle/>
          <a:p>
            <a:pPr algn="ctr"/>
            <a:r>
              <a:rPr lang="en-US" sz="3000" dirty="0">
                <a:solidFill>
                  <a:srgbClr val="861F41"/>
                </a:solidFill>
                <a:latin typeface="Acherus Grotesque Black" panose="02000505000000020004" pitchFamily="2" charset="0"/>
              </a:rPr>
              <a:t>It’s the Law!</a:t>
            </a:r>
          </a:p>
        </p:txBody>
      </p:sp>
      <p:sp>
        <p:nvSpPr>
          <p:cNvPr id="9" name="TextBox 8"/>
          <p:cNvSpPr txBox="1"/>
          <p:nvPr/>
        </p:nvSpPr>
        <p:spPr>
          <a:xfrm>
            <a:off x="1013926" y="3650111"/>
            <a:ext cx="3763349" cy="1231106"/>
          </a:xfrm>
          <a:prstGeom prst="rect">
            <a:avLst/>
          </a:prstGeom>
          <a:noFill/>
        </p:spPr>
        <p:txBody>
          <a:bodyPr wrap="square" rtlCol="0">
            <a:spAutoFit/>
          </a:bodyPr>
          <a:lstStyle/>
          <a:p>
            <a:pPr algn="ctr"/>
            <a:r>
              <a:rPr lang="en-US" sz="2000" b="1" dirty="0">
                <a:solidFill>
                  <a:srgbClr val="861F41"/>
                </a:solidFill>
                <a:latin typeface="Acherus Grotesque Black" panose="02000505000000020004" pitchFamily="2" charset="0"/>
              </a:rPr>
              <a:t>Contacting OSHA</a:t>
            </a:r>
            <a:r>
              <a:rPr lang="en-US" dirty="0">
                <a:solidFill>
                  <a:srgbClr val="861F41"/>
                </a:solidFill>
                <a:latin typeface="Acherus Grotesque Black" panose="02000505000000020004" pitchFamily="2" charset="0"/>
              </a:rPr>
              <a:t/>
            </a:r>
            <a:br>
              <a:rPr lang="en-US" dirty="0">
                <a:solidFill>
                  <a:srgbClr val="861F41"/>
                </a:solidFill>
                <a:latin typeface="Acherus Grotesque Black" panose="02000505000000020004" pitchFamily="2" charset="0"/>
              </a:rPr>
            </a:br>
            <a:r>
              <a:rPr lang="en-US" dirty="0">
                <a:solidFill>
                  <a:srgbClr val="861F41"/>
                </a:solidFill>
                <a:latin typeface="Acherus Grotesque Black" panose="02000505000000020004" pitchFamily="2" charset="0"/>
              </a:rPr>
              <a:t>1-800-321-OSHA</a:t>
            </a:r>
            <a:br>
              <a:rPr lang="en-US" dirty="0">
                <a:solidFill>
                  <a:srgbClr val="861F41"/>
                </a:solidFill>
                <a:latin typeface="Acherus Grotesque Black" panose="02000505000000020004" pitchFamily="2" charset="0"/>
              </a:rPr>
            </a:br>
            <a:r>
              <a:rPr lang="en-US" dirty="0">
                <a:solidFill>
                  <a:srgbClr val="861F41"/>
                </a:solidFill>
                <a:latin typeface="Acherus Grotesque Black" panose="02000505000000020004" pitchFamily="2" charset="0"/>
              </a:rPr>
              <a:t>TTY 1-877-889-5627</a:t>
            </a:r>
          </a:p>
          <a:p>
            <a:pPr algn="ctr"/>
            <a:r>
              <a:rPr lang="en-US" dirty="0">
                <a:solidFill>
                  <a:srgbClr val="861F41"/>
                </a:solidFill>
                <a:latin typeface="Acherus Grotesque Black" panose="02000505000000020004" pitchFamily="2" charset="0"/>
              </a:rPr>
              <a:t>www.osha.gov</a:t>
            </a:r>
          </a:p>
        </p:txBody>
      </p:sp>
      <p:sp>
        <p:nvSpPr>
          <p:cNvPr id="2" name="Title 1"/>
          <p:cNvSpPr>
            <a:spLocks noGrp="1"/>
          </p:cNvSpPr>
          <p:nvPr>
            <p:ph type="title"/>
          </p:nvPr>
        </p:nvSpPr>
        <p:spPr/>
        <p:txBody>
          <a:bodyPr>
            <a:noAutofit/>
          </a:bodyPr>
          <a:lstStyle/>
          <a:p>
            <a:r>
              <a:rPr lang="en-US" sz="3500" spc="300" dirty="0"/>
              <a:t>Job Safety &amp; Health</a:t>
            </a: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16</a:t>
            </a:r>
            <a:endParaRPr lang="en-US" sz="1400" dirty="0">
              <a:solidFill>
                <a:schemeClr val="bg1"/>
              </a:solidFill>
            </a:endParaRPr>
          </a:p>
        </p:txBody>
      </p:sp>
    </p:spTree>
    <p:extLst>
      <p:ext uri="{BB962C8B-B14F-4D97-AF65-F5344CB8AC3E}">
        <p14:creationId xmlns:p14="http://schemas.microsoft.com/office/powerpoint/2010/main" val="3950691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Falls</a:t>
            </a:r>
            <a:endParaRPr lang="en-US" dirty="0"/>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17</a:t>
            </a:r>
            <a:endParaRPr lang="en-US" sz="1400" dirty="0">
              <a:solidFill>
                <a:schemeClr val="bg1"/>
              </a:solidFill>
            </a:endParaRPr>
          </a:p>
        </p:txBody>
      </p:sp>
    </p:spTree>
    <p:extLst>
      <p:ext uri="{BB962C8B-B14F-4D97-AF65-F5344CB8AC3E}">
        <p14:creationId xmlns:p14="http://schemas.microsoft.com/office/powerpoint/2010/main" val="3918377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a:t>
            </a:r>
            <a:endParaRPr lang="en-US" dirty="0"/>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12904" y="1046922"/>
            <a:ext cx="6069496" cy="484317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223783621"/>
              </p:ext>
            </p:extLst>
          </p:nvPr>
        </p:nvGraphicFramePr>
        <p:xfrm>
          <a:off x="653774" y="1708996"/>
          <a:ext cx="4236279" cy="3708400"/>
        </p:xfrm>
        <a:graphic>
          <a:graphicData uri="http://schemas.openxmlformats.org/drawingml/2006/table">
            <a:tbl>
              <a:tblPr firstRow="1" bandRow="1">
                <a:tableStyleId>{5940675A-B579-460E-94D1-54222C63F5DA}</a:tableStyleId>
              </a:tblPr>
              <a:tblGrid>
                <a:gridCol w="2115931">
                  <a:extLst>
                    <a:ext uri="{9D8B030D-6E8A-4147-A177-3AD203B41FA5}">
                      <a16:colId xmlns:a16="http://schemas.microsoft.com/office/drawing/2014/main" val="1577909"/>
                    </a:ext>
                  </a:extLst>
                </a:gridCol>
                <a:gridCol w="2120348">
                  <a:extLst>
                    <a:ext uri="{9D8B030D-6E8A-4147-A177-3AD203B41FA5}">
                      <a16:colId xmlns:a16="http://schemas.microsoft.com/office/drawing/2014/main" val="942021922"/>
                    </a:ext>
                  </a:extLst>
                </a:gridCol>
              </a:tblGrid>
              <a:tr h="370840">
                <a:tc>
                  <a:txBody>
                    <a:bodyPr/>
                    <a:lstStyle/>
                    <a:p>
                      <a:r>
                        <a:rPr lang="en-US" b="1" dirty="0" smtClean="0">
                          <a:solidFill>
                            <a:schemeClr val="bg1"/>
                          </a:solidFill>
                        </a:rPr>
                        <a:t>STATE</a:t>
                      </a:r>
                      <a:endParaRPr lang="en-US" b="1" dirty="0">
                        <a:solidFill>
                          <a:schemeClr val="bg1"/>
                        </a:solidFill>
                      </a:endParaRPr>
                    </a:p>
                  </a:txBody>
                  <a:tcPr>
                    <a:solidFill>
                      <a:schemeClr val="tx1"/>
                    </a:solidFill>
                  </a:tcPr>
                </a:tc>
                <a:tc>
                  <a:txBody>
                    <a:bodyPr/>
                    <a:lstStyle/>
                    <a:p>
                      <a:pPr algn="ctr"/>
                      <a:r>
                        <a:rPr lang="en-US" b="1" baseline="0" dirty="0" smtClean="0">
                          <a:solidFill>
                            <a:schemeClr val="bg1"/>
                          </a:solidFill>
                        </a:rPr>
                        <a:t>FATALITIES</a:t>
                      </a:r>
                      <a:endParaRPr lang="en-US" b="1" dirty="0">
                        <a:solidFill>
                          <a:schemeClr val="bg1"/>
                        </a:solidFill>
                      </a:endParaRPr>
                    </a:p>
                  </a:txBody>
                  <a:tcPr>
                    <a:solidFill>
                      <a:schemeClr val="tx1"/>
                    </a:solidFill>
                  </a:tcPr>
                </a:tc>
                <a:extLst>
                  <a:ext uri="{0D108BD9-81ED-4DB2-BD59-A6C34878D82A}">
                    <a16:rowId xmlns:a16="http://schemas.microsoft.com/office/drawing/2014/main" val="1818579924"/>
                  </a:ext>
                </a:extLst>
              </a:tr>
              <a:tr h="370840">
                <a:tc>
                  <a:txBody>
                    <a:bodyPr/>
                    <a:lstStyle/>
                    <a:p>
                      <a:r>
                        <a:rPr lang="en-US" dirty="0" smtClean="0"/>
                        <a:t>Delaware</a:t>
                      </a:r>
                      <a:endParaRPr lang="en-US" dirty="0"/>
                    </a:p>
                  </a:txBody>
                  <a:tcPr/>
                </a:tc>
                <a:tc>
                  <a:txBody>
                    <a:bodyPr/>
                    <a:lstStyle/>
                    <a:p>
                      <a:pPr algn="ctr"/>
                      <a:r>
                        <a:rPr lang="en-US" dirty="0" smtClean="0"/>
                        <a:t>3</a:t>
                      </a:r>
                      <a:endParaRPr lang="en-US" dirty="0"/>
                    </a:p>
                  </a:txBody>
                  <a:tcPr/>
                </a:tc>
                <a:extLst>
                  <a:ext uri="{0D108BD9-81ED-4DB2-BD59-A6C34878D82A}">
                    <a16:rowId xmlns:a16="http://schemas.microsoft.com/office/drawing/2014/main" val="370894104"/>
                  </a:ext>
                </a:extLst>
              </a:tr>
              <a:tr h="370840">
                <a:tc>
                  <a:txBody>
                    <a:bodyPr/>
                    <a:lstStyle/>
                    <a:p>
                      <a:r>
                        <a:rPr lang="en-US" dirty="0" smtClean="0"/>
                        <a:t>District of Columbia</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1089567161"/>
                  </a:ext>
                </a:extLst>
              </a:tr>
              <a:tr h="370840">
                <a:tc>
                  <a:txBody>
                    <a:bodyPr/>
                    <a:lstStyle/>
                    <a:p>
                      <a:r>
                        <a:rPr lang="en-US" dirty="0" smtClean="0"/>
                        <a:t>West Virginia</a:t>
                      </a:r>
                      <a:endParaRPr lang="en-US" dirty="0"/>
                    </a:p>
                  </a:txBody>
                  <a:tcPr/>
                </a:tc>
                <a:tc>
                  <a:txBody>
                    <a:bodyPr/>
                    <a:lstStyle/>
                    <a:p>
                      <a:pPr algn="ctr"/>
                      <a:r>
                        <a:rPr lang="en-US" dirty="0" smtClean="0"/>
                        <a:t>11</a:t>
                      </a:r>
                      <a:endParaRPr lang="en-US" dirty="0"/>
                    </a:p>
                  </a:txBody>
                  <a:tcPr/>
                </a:tc>
                <a:extLst>
                  <a:ext uri="{0D108BD9-81ED-4DB2-BD59-A6C34878D82A}">
                    <a16:rowId xmlns:a16="http://schemas.microsoft.com/office/drawing/2014/main" val="1581376089"/>
                  </a:ext>
                </a:extLst>
              </a:tr>
              <a:tr h="370840">
                <a:tc>
                  <a:txBody>
                    <a:bodyPr/>
                    <a:lstStyle/>
                    <a:p>
                      <a:r>
                        <a:rPr lang="en-US" dirty="0" smtClean="0"/>
                        <a:t>South Carolina</a:t>
                      </a:r>
                      <a:endParaRPr lang="en-US" dirty="0"/>
                    </a:p>
                  </a:txBody>
                  <a:tcPr/>
                </a:tc>
                <a:tc>
                  <a:txBody>
                    <a:bodyPr/>
                    <a:lstStyle/>
                    <a:p>
                      <a:pPr algn="ctr"/>
                      <a:r>
                        <a:rPr lang="en-US" dirty="0" smtClean="0"/>
                        <a:t>12</a:t>
                      </a:r>
                      <a:endParaRPr lang="en-US" dirty="0"/>
                    </a:p>
                  </a:txBody>
                  <a:tcPr/>
                </a:tc>
                <a:extLst>
                  <a:ext uri="{0D108BD9-81ED-4DB2-BD59-A6C34878D82A}">
                    <a16:rowId xmlns:a16="http://schemas.microsoft.com/office/drawing/2014/main" val="1931738032"/>
                  </a:ext>
                </a:extLst>
              </a:tr>
              <a:tr h="370840">
                <a:tc>
                  <a:txBody>
                    <a:bodyPr/>
                    <a:lstStyle/>
                    <a:p>
                      <a:r>
                        <a:rPr lang="en-US" dirty="0" smtClean="0"/>
                        <a:t>Maryland</a:t>
                      </a:r>
                      <a:endParaRPr lang="en-US" dirty="0"/>
                    </a:p>
                  </a:txBody>
                  <a:tcPr/>
                </a:tc>
                <a:tc>
                  <a:txBody>
                    <a:bodyPr/>
                    <a:lstStyle/>
                    <a:p>
                      <a:pPr algn="ctr"/>
                      <a:r>
                        <a:rPr lang="en-US" dirty="0" smtClean="0"/>
                        <a:t>18</a:t>
                      </a:r>
                      <a:endParaRPr lang="en-US" dirty="0"/>
                    </a:p>
                  </a:txBody>
                  <a:tcPr/>
                </a:tc>
                <a:extLst>
                  <a:ext uri="{0D108BD9-81ED-4DB2-BD59-A6C34878D82A}">
                    <a16:rowId xmlns:a16="http://schemas.microsoft.com/office/drawing/2014/main" val="1648016701"/>
                  </a:ext>
                </a:extLst>
              </a:tr>
              <a:tr h="370840">
                <a:tc>
                  <a:txBody>
                    <a:bodyPr/>
                    <a:lstStyle/>
                    <a:p>
                      <a:r>
                        <a:rPr lang="en-US" dirty="0" smtClean="0"/>
                        <a:t>Pennsylvania</a:t>
                      </a:r>
                      <a:endParaRPr lang="en-US" dirty="0"/>
                    </a:p>
                  </a:txBody>
                  <a:tcPr/>
                </a:tc>
                <a:tc>
                  <a:txBody>
                    <a:bodyPr/>
                    <a:lstStyle/>
                    <a:p>
                      <a:pPr algn="ctr"/>
                      <a:r>
                        <a:rPr lang="en-US" dirty="0" smtClean="0"/>
                        <a:t>19</a:t>
                      </a:r>
                      <a:endParaRPr lang="en-US" dirty="0"/>
                    </a:p>
                  </a:txBody>
                  <a:tcPr/>
                </a:tc>
                <a:extLst>
                  <a:ext uri="{0D108BD9-81ED-4DB2-BD59-A6C34878D82A}">
                    <a16:rowId xmlns:a16="http://schemas.microsoft.com/office/drawing/2014/main" val="344411568"/>
                  </a:ext>
                </a:extLst>
              </a:tr>
              <a:tr h="370840">
                <a:tc>
                  <a:txBody>
                    <a:bodyPr/>
                    <a:lstStyle/>
                    <a:p>
                      <a:r>
                        <a:rPr lang="en-US" dirty="0" smtClean="0"/>
                        <a:t>Virginia</a:t>
                      </a:r>
                      <a:endParaRPr lang="en-US" dirty="0"/>
                    </a:p>
                  </a:txBody>
                  <a:tcPr/>
                </a:tc>
                <a:tc>
                  <a:txBody>
                    <a:bodyPr/>
                    <a:lstStyle/>
                    <a:p>
                      <a:pPr algn="ctr"/>
                      <a:r>
                        <a:rPr lang="en-US" dirty="0" smtClean="0"/>
                        <a:t>20</a:t>
                      </a:r>
                      <a:endParaRPr lang="en-US" dirty="0"/>
                    </a:p>
                  </a:txBody>
                  <a:tcPr/>
                </a:tc>
                <a:extLst>
                  <a:ext uri="{0D108BD9-81ED-4DB2-BD59-A6C34878D82A}">
                    <a16:rowId xmlns:a16="http://schemas.microsoft.com/office/drawing/2014/main" val="387363832"/>
                  </a:ext>
                </a:extLst>
              </a:tr>
              <a:tr h="370840">
                <a:tc>
                  <a:txBody>
                    <a:bodyPr/>
                    <a:lstStyle/>
                    <a:p>
                      <a:r>
                        <a:rPr lang="en-US" dirty="0" smtClean="0"/>
                        <a:t>Tennessee</a:t>
                      </a:r>
                      <a:endParaRPr lang="en-US" dirty="0"/>
                    </a:p>
                  </a:txBody>
                  <a:tcPr/>
                </a:tc>
                <a:tc>
                  <a:txBody>
                    <a:bodyPr/>
                    <a:lstStyle/>
                    <a:p>
                      <a:pPr algn="ctr"/>
                      <a:r>
                        <a:rPr lang="en-US" dirty="0" smtClean="0"/>
                        <a:t>21</a:t>
                      </a:r>
                      <a:endParaRPr lang="en-US" dirty="0"/>
                    </a:p>
                  </a:txBody>
                  <a:tcPr/>
                </a:tc>
                <a:extLst>
                  <a:ext uri="{0D108BD9-81ED-4DB2-BD59-A6C34878D82A}">
                    <a16:rowId xmlns:a16="http://schemas.microsoft.com/office/drawing/2014/main" val="3649897495"/>
                  </a:ext>
                </a:extLst>
              </a:tr>
              <a:tr h="370840">
                <a:tc>
                  <a:txBody>
                    <a:bodyPr/>
                    <a:lstStyle/>
                    <a:p>
                      <a:r>
                        <a:rPr lang="en-US" dirty="0" smtClean="0"/>
                        <a:t>North Carolina</a:t>
                      </a:r>
                      <a:endParaRPr lang="en-US" dirty="0"/>
                    </a:p>
                  </a:txBody>
                  <a:tcPr/>
                </a:tc>
                <a:tc>
                  <a:txBody>
                    <a:bodyPr/>
                    <a:lstStyle/>
                    <a:p>
                      <a:pPr algn="ctr"/>
                      <a:r>
                        <a:rPr lang="en-US" dirty="0" smtClean="0"/>
                        <a:t>28</a:t>
                      </a:r>
                      <a:endParaRPr lang="en-US" dirty="0"/>
                    </a:p>
                  </a:txBody>
                  <a:tcPr/>
                </a:tc>
                <a:extLst>
                  <a:ext uri="{0D108BD9-81ED-4DB2-BD59-A6C34878D82A}">
                    <a16:rowId xmlns:a16="http://schemas.microsoft.com/office/drawing/2014/main" val="2062093865"/>
                  </a:ext>
                </a:extLst>
              </a:tr>
            </a:tbl>
          </a:graphicData>
        </a:graphic>
      </p:graphicFrame>
      <p:sp>
        <p:nvSpPr>
          <p:cNvPr id="8" name="TextBox 7"/>
          <p:cNvSpPr txBox="1"/>
          <p:nvPr/>
        </p:nvSpPr>
        <p:spPr>
          <a:xfrm>
            <a:off x="556592" y="1121304"/>
            <a:ext cx="4224811" cy="369332"/>
          </a:xfrm>
          <a:prstGeom prst="rect">
            <a:avLst/>
          </a:prstGeom>
          <a:noFill/>
        </p:spPr>
        <p:txBody>
          <a:bodyPr wrap="none" rtlCol="0">
            <a:spAutoFit/>
          </a:bodyPr>
          <a:lstStyle/>
          <a:p>
            <a:r>
              <a:rPr lang="en-US" b="1" dirty="0" smtClean="0">
                <a:solidFill>
                  <a:srgbClr val="861F41"/>
                </a:solidFill>
                <a:latin typeface="Gineso Cond Black" panose="02000506040000020004" pitchFamily="50" charset="0"/>
              </a:rPr>
              <a:t>2017 Fatal Falls, Mid-Atlantic Region, By State</a:t>
            </a:r>
            <a:endParaRPr lang="en-US" b="1" dirty="0">
              <a:solidFill>
                <a:srgbClr val="861F41"/>
              </a:solidFill>
              <a:latin typeface="Gineso Cond Black" panose="02000506040000020004" pitchFamily="50" charset="0"/>
            </a:endParaRPr>
          </a:p>
        </p:txBody>
      </p:sp>
      <p:sp>
        <p:nvSpPr>
          <p:cNvPr id="3" name="TextBox 2"/>
          <p:cNvSpPr txBox="1"/>
          <p:nvPr/>
        </p:nvSpPr>
        <p:spPr>
          <a:xfrm>
            <a:off x="556592" y="5751601"/>
            <a:ext cx="2361480" cy="276999"/>
          </a:xfrm>
          <a:prstGeom prst="rect">
            <a:avLst/>
          </a:prstGeom>
          <a:noFill/>
        </p:spPr>
        <p:txBody>
          <a:bodyPr wrap="none" rtlCol="0">
            <a:spAutoFit/>
          </a:bodyPr>
          <a:lstStyle/>
          <a:p>
            <a:r>
              <a:rPr lang="en-US" sz="1200" dirty="0" smtClean="0">
                <a:latin typeface="Gineso Cond Bold" panose="02000506040000020004" pitchFamily="50" charset="0"/>
              </a:rPr>
              <a:t>Source: US Bureau of Labor Statistics</a:t>
            </a:r>
            <a:endParaRPr lang="en-US" sz="12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18</a:t>
            </a:r>
            <a:endParaRPr lang="en-US" sz="1400" dirty="0">
              <a:solidFill>
                <a:schemeClr val="bg1"/>
              </a:solidFill>
            </a:endParaRPr>
          </a:p>
        </p:txBody>
      </p:sp>
    </p:spTree>
    <p:extLst>
      <p:ext uri="{BB962C8B-B14F-4D97-AF65-F5344CB8AC3E}">
        <p14:creationId xmlns:p14="http://schemas.microsoft.com/office/powerpoint/2010/main" val="1273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a:t>
            </a:r>
            <a:endParaRPr lang="en-US"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6004" y="1240572"/>
            <a:ext cx="8219993" cy="4512937"/>
          </a:xfrm>
          <a:prstGeom prst="rect">
            <a:avLst/>
          </a:prstGeom>
        </p:spPr>
      </p:pic>
      <p:sp>
        <p:nvSpPr>
          <p:cNvPr id="4" name="TextBox 3"/>
          <p:cNvSpPr txBox="1"/>
          <p:nvPr/>
        </p:nvSpPr>
        <p:spPr>
          <a:xfrm>
            <a:off x="556592" y="1121304"/>
            <a:ext cx="4072718" cy="369332"/>
          </a:xfrm>
          <a:prstGeom prst="rect">
            <a:avLst/>
          </a:prstGeom>
          <a:noFill/>
        </p:spPr>
        <p:txBody>
          <a:bodyPr wrap="none" rtlCol="0">
            <a:spAutoFit/>
          </a:bodyPr>
          <a:lstStyle/>
          <a:p>
            <a:r>
              <a:rPr lang="en-US" b="1" dirty="0" smtClean="0">
                <a:solidFill>
                  <a:srgbClr val="861F41"/>
                </a:solidFill>
                <a:latin typeface="Gineso Cond Black" panose="02000506040000020004" pitchFamily="50" charset="0"/>
              </a:rPr>
              <a:t>2017 Fatal Falls, Mid-Atlantic Region, By Age</a:t>
            </a:r>
            <a:endParaRPr lang="en-US" b="1" dirty="0">
              <a:solidFill>
                <a:srgbClr val="861F41"/>
              </a:solidFill>
              <a:latin typeface="Gineso Cond Black" panose="02000506040000020004" pitchFamily="50" charset="0"/>
            </a:endParaRPr>
          </a:p>
        </p:txBody>
      </p:sp>
      <p:sp>
        <p:nvSpPr>
          <p:cNvPr id="6" name="TextBox 5"/>
          <p:cNvSpPr txBox="1"/>
          <p:nvPr/>
        </p:nvSpPr>
        <p:spPr>
          <a:xfrm>
            <a:off x="556592" y="5751601"/>
            <a:ext cx="2361480" cy="276999"/>
          </a:xfrm>
          <a:prstGeom prst="rect">
            <a:avLst/>
          </a:prstGeom>
          <a:noFill/>
        </p:spPr>
        <p:txBody>
          <a:bodyPr wrap="none" rtlCol="0">
            <a:spAutoFit/>
          </a:bodyPr>
          <a:lstStyle/>
          <a:p>
            <a:r>
              <a:rPr lang="en-US" sz="1200" dirty="0" smtClean="0">
                <a:latin typeface="Gineso Cond Bold" panose="02000506040000020004" pitchFamily="50" charset="0"/>
              </a:rPr>
              <a:t>Source: US Bureau of Labor Statistics</a:t>
            </a:r>
            <a:endParaRPr lang="en-US" sz="12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19</a:t>
            </a:r>
            <a:endParaRPr lang="en-US" sz="1400" dirty="0">
              <a:solidFill>
                <a:schemeClr val="bg1"/>
              </a:solidFill>
            </a:endParaRPr>
          </a:p>
        </p:txBody>
      </p:sp>
    </p:spTree>
    <p:extLst>
      <p:ext uri="{BB962C8B-B14F-4D97-AF65-F5344CB8AC3E}">
        <p14:creationId xmlns:p14="http://schemas.microsoft.com/office/powerpoint/2010/main" val="335412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ACTIVITY ONE</a:t>
            </a:r>
            <a:endParaRPr lang="en-US" dirty="0"/>
          </a:p>
        </p:txBody>
      </p:sp>
      <p:sp>
        <p:nvSpPr>
          <p:cNvPr id="8" name="Text Placeholder 7"/>
          <p:cNvSpPr>
            <a:spLocks noGrp="1"/>
          </p:cNvSpPr>
          <p:nvPr>
            <p:ph type="body" sz="quarter" idx="4294967295"/>
          </p:nvPr>
        </p:nvSpPr>
        <p:spPr>
          <a:xfrm>
            <a:off x="565151" y="1190629"/>
            <a:ext cx="11061700" cy="4702175"/>
          </a:xfrm>
        </p:spPr>
        <p:txBody>
          <a:bodyPr/>
          <a:lstStyle/>
          <a:p>
            <a:r>
              <a:rPr lang="en-US" dirty="0" smtClean="0">
                <a:solidFill>
                  <a:schemeClr val="bg1"/>
                </a:solidFill>
              </a:rPr>
              <a:t>What’s the farthest you’ve fallen, if ever?</a:t>
            </a:r>
            <a:br>
              <a:rPr lang="en-US" dirty="0" smtClean="0">
                <a:solidFill>
                  <a:schemeClr val="bg1"/>
                </a:solidFill>
              </a:rPr>
            </a:br>
            <a:endParaRPr lang="en-US" dirty="0" smtClean="0">
              <a:solidFill>
                <a:schemeClr val="bg1"/>
              </a:solidFill>
            </a:endParaRPr>
          </a:p>
          <a:p>
            <a:r>
              <a:rPr lang="en-US" dirty="0" smtClean="0">
                <a:solidFill>
                  <a:schemeClr val="bg1"/>
                </a:solidFill>
              </a:rPr>
              <a:t>How far can you fall before you are at risk of a serious injury or death?</a:t>
            </a:r>
            <a:br>
              <a:rPr lang="en-US" dirty="0" smtClean="0">
                <a:solidFill>
                  <a:schemeClr val="bg1"/>
                </a:solidFill>
              </a:rPr>
            </a:br>
            <a:endParaRPr lang="en-US" dirty="0" smtClean="0">
              <a:solidFill>
                <a:schemeClr val="bg1"/>
              </a:solidFill>
            </a:endParaRPr>
          </a:p>
          <a:p>
            <a:r>
              <a:rPr lang="en-US" dirty="0" smtClean="0">
                <a:solidFill>
                  <a:schemeClr val="bg1"/>
                </a:solidFill>
              </a:rPr>
              <a:t>Have you attended Fall Hazard training in the past?</a:t>
            </a:r>
            <a:endParaRPr lang="en-US" dirty="0">
              <a:solidFill>
                <a:schemeClr val="bg1"/>
              </a:solidFill>
            </a:endParaRPr>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a:t>
            </a:r>
            <a:endParaRPr lang="en-US" sz="1400" dirty="0">
              <a:solidFill>
                <a:schemeClr val="bg1"/>
              </a:solidFill>
            </a:endParaRPr>
          </a:p>
        </p:txBody>
      </p:sp>
    </p:spTree>
    <p:custDataLst>
      <p:tags r:id="rId1"/>
    </p:custDataLst>
    <p:extLst>
      <p:ext uri="{BB962C8B-B14F-4D97-AF65-F5344CB8AC3E}">
        <p14:creationId xmlns:p14="http://schemas.microsoft.com/office/powerpoint/2010/main" val="556872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488" y="3008243"/>
            <a:ext cx="11163025" cy="2884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ACTIVITY THREE</a:t>
            </a:r>
            <a:endParaRPr lang="en-US" dirty="0"/>
          </a:p>
        </p:txBody>
      </p:sp>
      <p:sp>
        <p:nvSpPr>
          <p:cNvPr id="3" name="Text Placeholder 2"/>
          <p:cNvSpPr>
            <a:spLocks noGrp="1"/>
          </p:cNvSpPr>
          <p:nvPr>
            <p:ph type="body" sz="quarter" idx="4294967295"/>
          </p:nvPr>
        </p:nvSpPr>
        <p:spPr>
          <a:xfrm>
            <a:off x="565151" y="1190629"/>
            <a:ext cx="11061700" cy="4702175"/>
          </a:xfrm>
        </p:spPr>
        <p:txBody>
          <a:bodyPr/>
          <a:lstStyle/>
          <a:p>
            <a:r>
              <a:rPr lang="en-US" dirty="0" smtClean="0">
                <a:solidFill>
                  <a:schemeClr val="bg1"/>
                </a:solidFill>
              </a:rPr>
              <a:t>Why do you think there are more fatal falls in Virginia, Tennessee and North Carolina?  What reasons might there be for the trend in fatal falls as they relate to the age of the worker?</a:t>
            </a:r>
            <a:endParaRPr lang="en-US" dirty="0">
              <a:solidFill>
                <a:schemeClr val="bg1"/>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0194" y="3127513"/>
            <a:ext cx="4855479" cy="2665753"/>
          </a:xfrm>
          <a:prstGeom prst="rect">
            <a:avLst/>
          </a:prstGeom>
        </p:spPr>
      </p:pic>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26544" y="3127513"/>
            <a:ext cx="3399046" cy="2712283"/>
          </a:xfrm>
          <a:prstGeom prst="rect">
            <a:avLst/>
          </a:prstGeom>
        </p:spPr>
      </p:pic>
      <p:sp>
        <p:nvSpPr>
          <p:cNvPr id="7" name="TextBox 6"/>
          <p:cNvSpPr txBox="1"/>
          <p:nvPr/>
        </p:nvSpPr>
        <p:spPr>
          <a:xfrm>
            <a:off x="565151" y="5658173"/>
            <a:ext cx="2361480" cy="276999"/>
          </a:xfrm>
          <a:prstGeom prst="rect">
            <a:avLst/>
          </a:prstGeom>
          <a:noFill/>
        </p:spPr>
        <p:txBody>
          <a:bodyPr wrap="none" rtlCol="0">
            <a:spAutoFit/>
          </a:bodyPr>
          <a:lstStyle/>
          <a:p>
            <a:r>
              <a:rPr lang="en-US" sz="1200" dirty="0" smtClean="0">
                <a:latin typeface="Gineso Cond Bold" panose="02000506040000020004" pitchFamily="50" charset="0"/>
              </a:rPr>
              <a:t>Source: US Bureau of Labor Statistics</a:t>
            </a:r>
            <a:endParaRPr lang="en-US" sz="1200" dirty="0">
              <a:latin typeface="Gineso Cond Bold" panose="02000506040000020004" pitchFamily="50" charset="0"/>
            </a:endParaRPr>
          </a:p>
        </p:txBody>
      </p:sp>
      <p:sp>
        <p:nvSpPr>
          <p:cNvPr id="8" name="TextBox 7"/>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20</a:t>
            </a:r>
            <a:endParaRPr lang="en-US" sz="1400" dirty="0">
              <a:solidFill>
                <a:schemeClr val="bg1"/>
              </a:solidFill>
            </a:endParaRPr>
          </a:p>
        </p:txBody>
      </p:sp>
    </p:spTree>
    <p:extLst>
      <p:ext uri="{BB962C8B-B14F-4D97-AF65-F5344CB8AC3E}">
        <p14:creationId xmlns:p14="http://schemas.microsoft.com/office/powerpoint/2010/main" val="905861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Authority</a:t>
            </a:r>
            <a:endParaRPr lang="en-US" dirty="0"/>
          </a:p>
        </p:txBody>
      </p:sp>
      <p:sp>
        <p:nvSpPr>
          <p:cNvPr id="6" name="Content Placeholder 5"/>
          <p:cNvSpPr>
            <a:spLocks noGrp="1"/>
          </p:cNvSpPr>
          <p:nvPr>
            <p:ph sz="half" idx="1"/>
          </p:nvPr>
        </p:nvSpPr>
        <p:spPr/>
        <p:txBody>
          <a:bodyPr>
            <a:normAutofit/>
          </a:bodyPr>
          <a:lstStyle/>
          <a:p>
            <a:r>
              <a:rPr lang="en-US" sz="2000" dirty="0"/>
              <a:t>OSHA’s authority governing </a:t>
            </a:r>
            <a:r>
              <a:rPr lang="en-US" sz="2000" dirty="0" smtClean="0"/>
              <a:t>falls and related hazards </a:t>
            </a:r>
            <a:r>
              <a:rPr lang="en-US" sz="2000" dirty="0"/>
              <a:t>is found in 29 </a:t>
            </a:r>
            <a:r>
              <a:rPr lang="en-US" sz="2000" dirty="0" smtClean="0"/>
              <a:t>CFR 1910, Subpart D, Walking-Working Surfaces.</a:t>
            </a:r>
          </a:p>
          <a:p>
            <a:endParaRPr lang="en-US" sz="2000" dirty="0"/>
          </a:p>
          <a:p>
            <a:r>
              <a:rPr lang="en-US" sz="2000" dirty="0" smtClean="0"/>
              <a:t>Fall protection is specifically outlined in 29 CFR 1910.28.  </a:t>
            </a:r>
            <a:br>
              <a:rPr lang="en-US" sz="2000" dirty="0" smtClean="0"/>
            </a:br>
            <a:r>
              <a:rPr lang="en-US" sz="2000" dirty="0" smtClean="0"/>
              <a:t/>
            </a:r>
            <a:br>
              <a:rPr lang="en-US" sz="2000" dirty="0" smtClean="0"/>
            </a:br>
            <a:r>
              <a:rPr lang="en-US" sz="2000" dirty="0" smtClean="0"/>
              <a:t>This section was recently rewritten and went into effect on January 17, 2017.  </a:t>
            </a:r>
            <a:endParaRPr lang="en-US" sz="2000" dirty="0"/>
          </a:p>
        </p:txBody>
      </p:sp>
      <p:pic>
        <p:nvPicPr>
          <p:cNvPr id="4100" name="Picture 4" descr="Image result for o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4" y="2704575"/>
            <a:ext cx="4035425" cy="7037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us department of lab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49" y="1562101"/>
            <a:ext cx="4056219" cy="9715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21</a:t>
            </a:r>
            <a:endParaRPr lang="en-US" sz="1400" dirty="0">
              <a:solidFill>
                <a:schemeClr val="bg1"/>
              </a:solidFill>
            </a:endParaRPr>
          </a:p>
        </p:txBody>
      </p:sp>
    </p:spTree>
    <p:extLst>
      <p:ext uri="{BB962C8B-B14F-4D97-AF65-F5344CB8AC3E}">
        <p14:creationId xmlns:p14="http://schemas.microsoft.com/office/powerpoint/2010/main" val="22459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Hazards</a:t>
            </a:r>
            <a:endParaRPr lang="en-US" dirty="0"/>
          </a:p>
        </p:txBody>
      </p:sp>
      <p:sp>
        <p:nvSpPr>
          <p:cNvPr id="3" name="Content Placeholder 2"/>
          <p:cNvSpPr>
            <a:spLocks noGrp="1"/>
          </p:cNvSpPr>
          <p:nvPr>
            <p:ph idx="1"/>
          </p:nvPr>
        </p:nvSpPr>
        <p:spPr/>
        <p:txBody>
          <a:bodyPr>
            <a:normAutofit/>
          </a:bodyPr>
          <a:lstStyle/>
          <a:p>
            <a:r>
              <a:rPr lang="en-US" b="1" dirty="0" smtClean="0"/>
              <a:t>Your employer is obligated to recognize, evaluate and control hazards found in your workplace.</a:t>
            </a:r>
            <a:br>
              <a:rPr lang="en-US" b="1" dirty="0" smtClean="0"/>
            </a:br>
            <a:endParaRPr lang="en-US" b="1" dirty="0" smtClean="0"/>
          </a:p>
          <a:p>
            <a:r>
              <a:rPr lang="en-US" b="1" dirty="0" smtClean="0"/>
              <a:t>This includes:</a:t>
            </a:r>
          </a:p>
          <a:p>
            <a:pPr marL="457200" indent="-457200">
              <a:buFont typeface="Arial" panose="020B0604020202020204" pitchFamily="34" charset="0"/>
              <a:buChar char="•"/>
            </a:pPr>
            <a:r>
              <a:rPr lang="en-US" dirty="0" smtClean="0"/>
              <a:t>Recognizing when work tasks expose you to a fall hazard;</a:t>
            </a:r>
          </a:p>
          <a:p>
            <a:pPr marL="457200" indent="-457200">
              <a:buFont typeface="Arial" panose="020B0604020202020204" pitchFamily="34" charset="0"/>
              <a:buChar char="•"/>
            </a:pPr>
            <a:r>
              <a:rPr lang="en-US" dirty="0" smtClean="0"/>
              <a:t>Evaluating those tasks and hazards;</a:t>
            </a:r>
          </a:p>
          <a:p>
            <a:pPr marL="457200" indent="-457200">
              <a:buFont typeface="Arial" panose="020B0604020202020204" pitchFamily="34" charset="0"/>
              <a:buChar char="•"/>
            </a:pPr>
            <a:r>
              <a:rPr lang="en-US" dirty="0" smtClean="0"/>
              <a:t>Controlling those hazards to limit your risk of falls;</a:t>
            </a:r>
          </a:p>
          <a:p>
            <a:pPr marL="457200" indent="-457200">
              <a:buFont typeface="Arial" panose="020B0604020202020204" pitchFamily="34" charset="0"/>
              <a:buChar char="•"/>
            </a:pPr>
            <a:r>
              <a:rPr lang="en-US" dirty="0" smtClean="0"/>
              <a:t>Ensuring personal protective equipment is available for use when hazards cannot be fully controlled; and</a:t>
            </a:r>
          </a:p>
          <a:p>
            <a:pPr marL="457200" indent="-457200">
              <a:buFont typeface="Arial" panose="020B0604020202020204" pitchFamily="34" charset="0"/>
              <a:buChar char="•"/>
            </a:pPr>
            <a:r>
              <a:rPr lang="en-US" dirty="0" smtClean="0"/>
              <a:t>Making sure everyone is trained.</a:t>
            </a:r>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22</a:t>
            </a:r>
            <a:endParaRPr lang="en-US" sz="1400" dirty="0">
              <a:solidFill>
                <a:schemeClr val="bg1"/>
              </a:solidFill>
            </a:endParaRPr>
          </a:p>
        </p:txBody>
      </p:sp>
    </p:spTree>
    <p:extLst>
      <p:ext uri="{BB962C8B-B14F-4D97-AF65-F5344CB8AC3E}">
        <p14:creationId xmlns:p14="http://schemas.microsoft.com/office/powerpoint/2010/main" val="2766814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Fall Hazards</a:t>
            </a:r>
            <a:endParaRPr lang="en-US" dirty="0"/>
          </a:p>
        </p:txBody>
      </p:sp>
      <p:sp>
        <p:nvSpPr>
          <p:cNvPr id="3" name="Text Placeholder 2"/>
          <p:cNvSpPr>
            <a:spLocks noGrp="1"/>
          </p:cNvSpPr>
          <p:nvPr>
            <p:ph type="body" idx="1"/>
          </p:nvPr>
        </p:nvSpPr>
        <p:spPr/>
        <p:txBody>
          <a:bodyPr/>
          <a:lstStyle/>
          <a:p>
            <a:r>
              <a:rPr lang="en-US" dirty="0" smtClean="0"/>
              <a:t>Recognizing &amp; Evaluating Fall Hazards</a:t>
            </a:r>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23</a:t>
            </a:r>
            <a:endParaRPr lang="en-US" sz="1400" dirty="0">
              <a:solidFill>
                <a:schemeClr val="bg1"/>
              </a:solidFill>
            </a:endParaRPr>
          </a:p>
        </p:txBody>
      </p:sp>
    </p:spTree>
    <p:extLst>
      <p:ext uri="{BB962C8B-B14F-4D97-AF65-F5344CB8AC3E}">
        <p14:creationId xmlns:p14="http://schemas.microsoft.com/office/powerpoint/2010/main" val="47198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on the Same Level</a:t>
            </a:r>
            <a:endParaRPr lang="en-US" dirty="0"/>
          </a:p>
        </p:txBody>
      </p:sp>
      <p:sp>
        <p:nvSpPr>
          <p:cNvPr id="3" name="Content Placeholder 2"/>
          <p:cNvSpPr>
            <a:spLocks noGrp="1"/>
          </p:cNvSpPr>
          <p:nvPr>
            <p:ph sz="half" idx="1"/>
          </p:nvPr>
        </p:nvSpPr>
        <p:spPr>
          <a:xfrm>
            <a:off x="838200" y="1276985"/>
            <a:ext cx="6612924" cy="4351338"/>
          </a:xfrm>
        </p:spPr>
        <p:txBody>
          <a:bodyPr>
            <a:normAutofit fontScale="92500"/>
          </a:bodyPr>
          <a:lstStyle/>
          <a:p>
            <a:r>
              <a:rPr lang="en-US" dirty="0" smtClean="0"/>
              <a:t>Even though most people think of falls as being from one level to another, many falls happen on the same level. Falls involving stairs also presents a significant risk.</a:t>
            </a:r>
          </a:p>
          <a:p>
            <a:r>
              <a:rPr lang="en-US" dirty="0" smtClean="0"/>
              <a:t/>
            </a:r>
            <a:br>
              <a:rPr lang="en-US" dirty="0" smtClean="0"/>
            </a:br>
            <a:r>
              <a:rPr lang="en-US" dirty="0" smtClean="0"/>
              <a:t>Slips on the same level can occur due to flooring material and design, a worker’s footwear, or wet/uneven surfaces.</a:t>
            </a:r>
            <a:br>
              <a:rPr lang="en-US" dirty="0" smtClean="0"/>
            </a:br>
            <a:endParaRPr lang="en-US" dirty="0"/>
          </a:p>
          <a:p>
            <a:r>
              <a:rPr lang="en-US" dirty="0" smtClean="0"/>
              <a:t>Falls involving stairs are also part of this category.</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680678" y="1483895"/>
            <a:ext cx="5046992" cy="3975652"/>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24</a:t>
            </a:r>
            <a:endParaRPr lang="en-US" sz="1400" dirty="0">
              <a:solidFill>
                <a:schemeClr val="bg1"/>
              </a:solidFill>
            </a:endParaRPr>
          </a:p>
        </p:txBody>
      </p:sp>
    </p:spTree>
    <p:extLst>
      <p:ext uri="{BB962C8B-B14F-4D97-AF65-F5344CB8AC3E}">
        <p14:creationId xmlns:p14="http://schemas.microsoft.com/office/powerpoint/2010/main" val="339262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from Height</a:t>
            </a:r>
            <a:endParaRPr lang="en-US" dirty="0"/>
          </a:p>
        </p:txBody>
      </p:sp>
      <p:sp>
        <p:nvSpPr>
          <p:cNvPr id="3" name="Content Placeholder 2"/>
          <p:cNvSpPr>
            <a:spLocks noGrp="1"/>
          </p:cNvSpPr>
          <p:nvPr>
            <p:ph sz="half" idx="1"/>
          </p:nvPr>
        </p:nvSpPr>
        <p:spPr>
          <a:xfrm>
            <a:off x="838200" y="1276985"/>
            <a:ext cx="6795052" cy="4351338"/>
          </a:xfrm>
        </p:spPr>
        <p:txBody>
          <a:bodyPr/>
          <a:lstStyle/>
          <a:p>
            <a:r>
              <a:rPr lang="en-US" dirty="0" smtClean="0"/>
              <a:t>Falls from a height of four (4) feet or greater from one level to another present a significant hazard to the worker.</a:t>
            </a:r>
            <a:br>
              <a:rPr lang="en-US" dirty="0" smtClean="0"/>
            </a:br>
            <a:r>
              <a:rPr lang="en-US" dirty="0" smtClean="0"/>
              <a:t/>
            </a:r>
            <a:br>
              <a:rPr lang="en-US" dirty="0" smtClean="0"/>
            </a:br>
            <a:endParaRPr lang="en-US" dirty="0" smtClean="0"/>
          </a:p>
          <a:p>
            <a:r>
              <a:rPr lang="en-US" dirty="0" smtClean="0"/>
              <a:t>Although most falls are under 15 feet, higher falls are associated with a greatly increased risk of injury or death. </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15131" y="945045"/>
            <a:ext cx="3776870" cy="5035827"/>
          </a:xfrm>
          <a:prstGeom prst="rect">
            <a:avLst/>
          </a:prstGeom>
        </p:spPr>
      </p:pic>
      <p:sp>
        <p:nvSpPr>
          <p:cNvPr id="6" name="TextBox 5"/>
          <p:cNvSpPr txBox="1"/>
          <p:nvPr/>
        </p:nvSpPr>
        <p:spPr>
          <a:xfrm>
            <a:off x="5271772" y="4542338"/>
            <a:ext cx="2361480" cy="276999"/>
          </a:xfrm>
          <a:prstGeom prst="rect">
            <a:avLst/>
          </a:prstGeom>
          <a:noFill/>
        </p:spPr>
        <p:txBody>
          <a:bodyPr wrap="none" rtlCol="0">
            <a:spAutoFit/>
          </a:bodyPr>
          <a:lstStyle/>
          <a:p>
            <a:r>
              <a:rPr lang="en-US" sz="1200" dirty="0" smtClean="0">
                <a:latin typeface="Gineso Cond Bold" panose="02000506040000020004" pitchFamily="50" charset="0"/>
              </a:rPr>
              <a:t>Source: US Bureau of Labor Statistics</a:t>
            </a:r>
            <a:endParaRPr lang="en-US" sz="1200" dirty="0">
              <a:latin typeface="Gineso Cond Bold" panose="02000506040000020004" pitchFamily="50" charset="0"/>
            </a:endParaRPr>
          </a:p>
        </p:txBody>
      </p:sp>
      <p:sp>
        <p:nvSpPr>
          <p:cNvPr id="7" name="TextBox 6"/>
          <p:cNvSpPr txBox="1"/>
          <p:nvPr/>
        </p:nvSpPr>
        <p:spPr>
          <a:xfrm>
            <a:off x="5980235" y="2458166"/>
            <a:ext cx="1653017"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§1910.28(b)(1)(</a:t>
            </a:r>
            <a:r>
              <a:rPr lang="en-US" sz="1400" dirty="0" err="1">
                <a:latin typeface="Gineso Cond Bold" panose="02000506040000020004" pitchFamily="50" charset="0"/>
                <a:cs typeface="Times New Roman" panose="02020603050405020304" pitchFamily="18" charset="0"/>
              </a:rPr>
              <a:t>i</a:t>
            </a:r>
            <a:r>
              <a:rPr lang="en-US" sz="1400" dirty="0">
                <a:latin typeface="Gineso Cond Bold" panose="02000506040000020004" pitchFamily="50" charset="0"/>
                <a:cs typeface="Times New Roman" panose="02020603050405020304" pitchFamily="18" charset="0"/>
              </a:rPr>
              <a:t>)(A-C)</a:t>
            </a:r>
            <a:endParaRPr lang="en-US" sz="1400" dirty="0">
              <a:latin typeface="Gineso Cond Bold" panose="02000506040000020004" pitchFamily="50" charset="0"/>
            </a:endParaRPr>
          </a:p>
        </p:txBody>
      </p:sp>
      <p:sp>
        <p:nvSpPr>
          <p:cNvPr id="9" name="TextBox 8"/>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25</a:t>
            </a:r>
            <a:endParaRPr lang="en-US" sz="1400" dirty="0">
              <a:solidFill>
                <a:schemeClr val="bg1"/>
              </a:solidFill>
            </a:endParaRPr>
          </a:p>
        </p:txBody>
      </p:sp>
    </p:spTree>
    <p:extLst>
      <p:ext uri="{BB962C8B-B14F-4D97-AF65-F5344CB8AC3E}">
        <p14:creationId xmlns:p14="http://schemas.microsoft.com/office/powerpoint/2010/main" val="290633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from Height</a:t>
            </a:r>
            <a:endParaRPr lang="en-US" dirty="0"/>
          </a:p>
        </p:txBody>
      </p:sp>
      <p:sp>
        <p:nvSpPr>
          <p:cNvPr id="3" name="Content Placeholder 2"/>
          <p:cNvSpPr>
            <a:spLocks noGrp="1"/>
          </p:cNvSpPr>
          <p:nvPr>
            <p:ph sz="half" idx="1"/>
          </p:nvPr>
        </p:nvSpPr>
        <p:spPr>
          <a:xfrm>
            <a:off x="838200" y="1276985"/>
            <a:ext cx="6359434" cy="4351338"/>
          </a:xfrm>
        </p:spPr>
        <p:txBody>
          <a:bodyPr>
            <a:normAutofit/>
          </a:bodyPr>
          <a:lstStyle/>
          <a:p>
            <a:r>
              <a:rPr lang="en-US" dirty="0" smtClean="0"/>
              <a:t>There are many factors that can contribute to a fall from one level to another, including:</a:t>
            </a:r>
          </a:p>
          <a:p>
            <a:pPr marL="457200" indent="-457200">
              <a:buFont typeface="Arial" panose="020B0604020202020204" pitchFamily="34" charset="0"/>
              <a:buChar char="•"/>
            </a:pPr>
            <a:r>
              <a:rPr lang="en-US" dirty="0" smtClean="0"/>
              <a:t>Lack of fall </a:t>
            </a:r>
            <a:r>
              <a:rPr lang="en-US" smtClean="0"/>
              <a:t>protection training</a:t>
            </a:r>
          </a:p>
          <a:p>
            <a:pPr marL="457200" indent="-457200">
              <a:buFont typeface="Arial" panose="020B0604020202020204" pitchFamily="34" charset="0"/>
              <a:buChar char="•"/>
            </a:pPr>
            <a:r>
              <a:rPr lang="en-US" dirty="0" smtClean="0"/>
              <a:t>Precarious </a:t>
            </a:r>
            <a:r>
              <a:rPr lang="en-US" dirty="0"/>
              <a:t>work </a:t>
            </a:r>
            <a:r>
              <a:rPr lang="en-US" dirty="0" smtClean="0"/>
              <a:t>positions</a:t>
            </a:r>
          </a:p>
          <a:p>
            <a:pPr marL="457200" indent="-457200">
              <a:buFont typeface="Arial" panose="020B0604020202020204" pitchFamily="34" charset="0"/>
              <a:buChar char="•"/>
            </a:pPr>
            <a:r>
              <a:rPr lang="en-US" dirty="0" smtClean="0"/>
              <a:t>Excessive </a:t>
            </a:r>
            <a:r>
              <a:rPr lang="en-US" dirty="0"/>
              <a:t>leaning or </a:t>
            </a:r>
            <a:r>
              <a:rPr lang="en-US" dirty="0" smtClean="0"/>
              <a:t>reaching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7448244" y="1255977"/>
            <a:ext cx="5054853" cy="4397828"/>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26</a:t>
            </a:r>
            <a:endParaRPr lang="en-US" sz="1400" dirty="0">
              <a:solidFill>
                <a:schemeClr val="bg1"/>
              </a:solidFill>
            </a:endParaRPr>
          </a:p>
        </p:txBody>
      </p:sp>
    </p:spTree>
    <p:extLst>
      <p:ext uri="{BB962C8B-B14F-4D97-AF65-F5344CB8AC3E}">
        <p14:creationId xmlns:p14="http://schemas.microsoft.com/office/powerpoint/2010/main" val="1597519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from Height</a:t>
            </a:r>
            <a:endParaRPr lang="en-US" dirty="0"/>
          </a:p>
        </p:txBody>
      </p:sp>
      <p:sp>
        <p:nvSpPr>
          <p:cNvPr id="3" name="Content Placeholder 2"/>
          <p:cNvSpPr>
            <a:spLocks noGrp="1"/>
          </p:cNvSpPr>
          <p:nvPr>
            <p:ph sz="half" idx="1"/>
          </p:nvPr>
        </p:nvSpPr>
        <p:spPr>
          <a:xfrm>
            <a:off x="838200" y="1276985"/>
            <a:ext cx="6359434" cy="4351338"/>
          </a:xfrm>
        </p:spPr>
        <p:txBody>
          <a:bodyPr>
            <a:normAutofit/>
          </a:bodyPr>
          <a:lstStyle/>
          <a:p>
            <a:r>
              <a:rPr lang="en-US" dirty="0" smtClean="0"/>
              <a:t>Other factors that can lead to a fall:</a:t>
            </a:r>
          </a:p>
          <a:p>
            <a:pPr marL="457200" indent="-457200">
              <a:buFont typeface="Arial" panose="020B0604020202020204" pitchFamily="34" charset="0"/>
              <a:buChar char="•"/>
            </a:pPr>
            <a:r>
              <a:rPr lang="en-US" dirty="0"/>
              <a:t>Improper work </a:t>
            </a:r>
            <a:r>
              <a:rPr lang="en-US" dirty="0" smtClean="0"/>
              <a:t>practices</a:t>
            </a:r>
            <a:endParaRPr lang="en-US" dirty="0"/>
          </a:p>
          <a:p>
            <a:pPr marL="457200" indent="-457200">
              <a:buFont typeface="Arial" panose="020B0604020202020204" pitchFamily="34" charset="0"/>
              <a:buChar char="•"/>
            </a:pPr>
            <a:r>
              <a:rPr lang="en-US" dirty="0"/>
              <a:t>Unstable </a:t>
            </a:r>
            <a:r>
              <a:rPr lang="en-US" dirty="0" smtClean="0"/>
              <a:t>structures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15883" y="1534318"/>
            <a:ext cx="5115562" cy="3836672"/>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27</a:t>
            </a:r>
            <a:endParaRPr lang="en-US" sz="1400" dirty="0">
              <a:solidFill>
                <a:schemeClr val="bg1"/>
              </a:solidFill>
            </a:endParaRPr>
          </a:p>
        </p:txBody>
      </p:sp>
    </p:spTree>
    <p:extLst>
      <p:ext uri="{BB962C8B-B14F-4D97-AF65-F5344CB8AC3E}">
        <p14:creationId xmlns:p14="http://schemas.microsoft.com/office/powerpoint/2010/main" val="1438655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from Height</a:t>
            </a:r>
            <a:endParaRPr lang="en-US" dirty="0"/>
          </a:p>
        </p:txBody>
      </p:sp>
      <p:sp>
        <p:nvSpPr>
          <p:cNvPr id="3" name="Content Placeholder 2"/>
          <p:cNvSpPr>
            <a:spLocks noGrp="1"/>
          </p:cNvSpPr>
          <p:nvPr>
            <p:ph sz="half" idx="1"/>
          </p:nvPr>
        </p:nvSpPr>
        <p:spPr>
          <a:xfrm>
            <a:off x="838200" y="1276985"/>
            <a:ext cx="6359434" cy="4351338"/>
          </a:xfrm>
        </p:spPr>
        <p:txBody>
          <a:bodyPr>
            <a:normAutofit/>
          </a:bodyPr>
          <a:lstStyle/>
          <a:p>
            <a:r>
              <a:rPr lang="en-US" dirty="0" smtClean="0"/>
              <a:t>Other factors that can lead to a fall include:</a:t>
            </a:r>
          </a:p>
          <a:p>
            <a:pPr marL="457200" indent="-457200">
              <a:buFont typeface="Arial" panose="020B0604020202020204" pitchFamily="34" charset="0"/>
              <a:buChar char="•"/>
            </a:pPr>
            <a:r>
              <a:rPr lang="en-US" dirty="0" smtClean="0"/>
              <a:t>Trip hazards</a:t>
            </a:r>
          </a:p>
          <a:p>
            <a:pPr marL="457200" indent="-457200">
              <a:buFont typeface="Arial" panose="020B0604020202020204" pitchFamily="34" charset="0"/>
              <a:buChar char="•"/>
            </a:pPr>
            <a:r>
              <a:rPr lang="en-US" dirty="0" smtClean="0"/>
              <a:t>Slippery surfaces</a:t>
            </a:r>
          </a:p>
          <a:p>
            <a:pPr marL="457200" indent="-457200">
              <a:buFont typeface="Arial" panose="020B0604020202020204" pitchFamily="34" charset="0"/>
              <a:buChar char="•"/>
            </a:pPr>
            <a:r>
              <a:rPr lang="en-US" dirty="0" smtClean="0"/>
              <a:t>Distractions</a:t>
            </a:r>
            <a:endParaRPr lang="en-US" dirty="0"/>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28</a:t>
            </a:r>
            <a:endParaRPr lang="en-US" sz="1400"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57103" y="912632"/>
            <a:ext cx="4734897" cy="5057094"/>
          </a:xfrm>
          <a:prstGeom prst="rect">
            <a:avLst/>
          </a:prstGeom>
        </p:spPr>
      </p:pic>
    </p:spTree>
    <p:extLst>
      <p:ext uri="{BB962C8B-B14F-4D97-AF65-F5344CB8AC3E}">
        <p14:creationId xmlns:p14="http://schemas.microsoft.com/office/powerpoint/2010/main" val="119552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Falls onto or into Equipment</a:t>
            </a:r>
            <a:endParaRPr lang="en-US" dirty="0"/>
          </a:p>
        </p:txBody>
      </p:sp>
      <p:sp>
        <p:nvSpPr>
          <p:cNvPr id="4" name="Content Placeholder 3"/>
          <p:cNvSpPr>
            <a:spLocks noGrp="1"/>
          </p:cNvSpPr>
          <p:nvPr>
            <p:ph sz="half" idx="2"/>
          </p:nvPr>
        </p:nvSpPr>
        <p:spPr/>
        <p:txBody>
          <a:bodyPr>
            <a:normAutofit lnSpcReduction="10000"/>
          </a:bodyPr>
          <a:lstStyle/>
          <a:p>
            <a:r>
              <a:rPr lang="en-US" altLang="en-US" dirty="0" smtClean="0"/>
              <a:t>Falls into or onto dangerous equipment </a:t>
            </a:r>
            <a:r>
              <a:rPr lang="en-US" altLang="en-US" dirty="0"/>
              <a:t>which may be hazardous </a:t>
            </a:r>
            <a:r>
              <a:rPr lang="en-US" altLang="en-US" dirty="0" smtClean="0"/>
              <a:t>can also lead to injury or death.  This includes falls from any height into or onto:</a:t>
            </a:r>
            <a:endParaRPr lang="en-US" altLang="en-US" dirty="0"/>
          </a:p>
          <a:p>
            <a:pPr lvl="1"/>
            <a:r>
              <a:rPr lang="en-US" altLang="en-US" dirty="0" smtClean="0"/>
              <a:t>Process or Pickling Tanks</a:t>
            </a:r>
            <a:endParaRPr lang="en-US" altLang="en-US" dirty="0"/>
          </a:p>
          <a:p>
            <a:pPr lvl="1"/>
            <a:r>
              <a:rPr lang="en-US" altLang="en-US" dirty="0" smtClean="0"/>
              <a:t>Galvanizing Tanks</a:t>
            </a:r>
            <a:endParaRPr lang="en-US" altLang="en-US" dirty="0"/>
          </a:p>
          <a:p>
            <a:pPr lvl="1"/>
            <a:r>
              <a:rPr lang="en-US" altLang="en-US" dirty="0" smtClean="0"/>
              <a:t>Degreasing Units</a:t>
            </a:r>
            <a:endParaRPr lang="en-US" altLang="en-US" dirty="0"/>
          </a:p>
          <a:p>
            <a:pPr lvl="1"/>
            <a:r>
              <a:rPr lang="en-US" altLang="en-US" dirty="0" smtClean="0"/>
              <a:t>Unguarded Machinery</a:t>
            </a:r>
          </a:p>
          <a:p>
            <a:pPr lvl="1"/>
            <a:r>
              <a:rPr lang="en-US" altLang="en-US" dirty="0" smtClean="0"/>
              <a:t>Energized Wires </a:t>
            </a:r>
          </a:p>
          <a:p>
            <a:pPr lvl="1"/>
            <a:r>
              <a:rPr lang="en-US" altLang="en-US" dirty="0" smtClean="0"/>
              <a:t>Electrical Equipment</a:t>
            </a:r>
            <a:endParaRPr lang="en-US" altLang="en-US" dirty="0"/>
          </a:p>
          <a:p>
            <a:endParaRPr lang="en-US" dirty="0"/>
          </a:p>
        </p:txBody>
      </p:sp>
      <p:pic>
        <p:nvPicPr>
          <p:cNvPr id="1026" name="Picture 2" descr="Image result for guardrail mixing tan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071" y="948678"/>
            <a:ext cx="6067167" cy="49949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65128" y="5628323"/>
            <a:ext cx="1163652"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§1910.28(b</a:t>
            </a:r>
            <a:r>
              <a:rPr lang="en-US" sz="1400" dirty="0" smtClean="0">
                <a:latin typeface="Gineso Cond Bold" panose="02000506040000020004" pitchFamily="50" charset="0"/>
                <a:cs typeface="Times New Roman" panose="02020603050405020304" pitchFamily="18" charset="0"/>
              </a:rPr>
              <a:t>)(6)</a:t>
            </a:r>
            <a:endParaRPr lang="en-US" sz="1400" dirty="0">
              <a:latin typeface="Gineso Cond Bold" panose="02000506040000020004" pitchFamily="50" charset="0"/>
            </a:endParaRPr>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29</a:t>
            </a:r>
            <a:endParaRPr lang="en-US" sz="1400" dirty="0">
              <a:solidFill>
                <a:schemeClr val="bg1"/>
              </a:solidFill>
            </a:endParaRPr>
          </a:p>
        </p:txBody>
      </p:sp>
    </p:spTree>
    <p:extLst>
      <p:ext uri="{BB962C8B-B14F-4D97-AF65-F5344CB8AC3E}">
        <p14:creationId xmlns:p14="http://schemas.microsoft.com/office/powerpoint/2010/main" val="392321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Program</a:t>
            </a:r>
            <a:endParaRPr lang="en-US" dirty="0"/>
          </a:p>
        </p:txBody>
      </p:sp>
      <p:sp>
        <p:nvSpPr>
          <p:cNvPr id="4" name="Content Placeholder 3"/>
          <p:cNvSpPr>
            <a:spLocks noGrp="1"/>
          </p:cNvSpPr>
          <p:nvPr>
            <p:ph idx="1"/>
          </p:nvPr>
        </p:nvSpPr>
        <p:spPr/>
        <p:txBody>
          <a:bodyPr/>
          <a:lstStyle/>
          <a:p>
            <a:pPr algn="ctr"/>
            <a:endParaRPr lang="en-US" dirty="0" smtClean="0"/>
          </a:p>
          <a:p>
            <a:pPr algn="ctr"/>
            <a:r>
              <a:rPr lang="en-US" sz="2600" i="1" dirty="0" smtClean="0"/>
              <a:t>Fall Protection in </a:t>
            </a:r>
            <a:r>
              <a:rPr lang="en-US" sz="2600" i="1" dirty="0"/>
              <a:t>General Industry</a:t>
            </a:r>
            <a:r>
              <a:rPr lang="en-US" sz="2600" dirty="0"/>
              <a:t> was produced under grant number </a:t>
            </a:r>
            <a:r>
              <a:rPr lang="en-US" sz="2600" dirty="0" smtClean="0"/>
              <a:t>SH-05117-SH9 </a:t>
            </a:r>
            <a:r>
              <a:rPr lang="en-US" sz="2600" dirty="0"/>
              <a:t>from the Occupational Safety and Health Administration, U.S. Department of Labor.  </a:t>
            </a:r>
          </a:p>
          <a:p>
            <a:pPr algn="ctr"/>
            <a:endParaRPr lang="en-US" sz="2600" dirty="0"/>
          </a:p>
          <a:p>
            <a:pPr algn="ctr"/>
            <a:r>
              <a:rPr lang="en-US" sz="2600" dirty="0"/>
              <a:t>It does not necessarily reflect the views or policies of the U.S. Department of Labor, nor does mention of trade names, commercial products, or organizations imply endorsement by the U.S. Government.</a:t>
            </a:r>
          </a:p>
        </p:txBody>
      </p:sp>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a:t>
            </a:r>
            <a:endParaRPr lang="en-US" sz="1400" dirty="0">
              <a:solidFill>
                <a:schemeClr val="bg1"/>
              </a:solidFill>
            </a:endParaRPr>
          </a:p>
        </p:txBody>
      </p:sp>
    </p:spTree>
    <p:extLst>
      <p:ext uri="{BB962C8B-B14F-4D97-AF65-F5344CB8AC3E}">
        <p14:creationId xmlns:p14="http://schemas.microsoft.com/office/powerpoint/2010/main" val="1968141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Holes &amp; Openings</a:t>
            </a:r>
            <a:endParaRPr lang="en-US" dirty="0"/>
          </a:p>
        </p:txBody>
      </p:sp>
      <p:sp>
        <p:nvSpPr>
          <p:cNvPr id="4" name="Content Placeholder 3"/>
          <p:cNvSpPr>
            <a:spLocks noGrp="1"/>
          </p:cNvSpPr>
          <p:nvPr>
            <p:ph sz="half" idx="2"/>
          </p:nvPr>
        </p:nvSpPr>
        <p:spPr>
          <a:xfrm>
            <a:off x="5721178" y="1276985"/>
            <a:ext cx="5632622" cy="4351338"/>
          </a:xfrm>
        </p:spPr>
        <p:txBody>
          <a:bodyPr>
            <a:normAutofit fontScale="85000" lnSpcReduction="20000"/>
          </a:bodyPr>
          <a:lstStyle/>
          <a:p>
            <a:r>
              <a:rPr lang="en-US" altLang="en-US" dirty="0" smtClean="0"/>
              <a:t>Holes or openings through which someone can fall are a common hazard.</a:t>
            </a:r>
          </a:p>
          <a:p>
            <a:endParaRPr lang="en-US" dirty="0" smtClean="0"/>
          </a:p>
          <a:p>
            <a:r>
              <a:rPr lang="en-US" dirty="0" smtClean="0"/>
              <a:t>A hole is a gap or open space more than 2” in diameter in a floor or horizontal walking-working surface.</a:t>
            </a:r>
          </a:p>
          <a:p>
            <a:endParaRPr lang="en-US" dirty="0"/>
          </a:p>
          <a:p>
            <a:r>
              <a:rPr lang="en-US" dirty="0" smtClean="0"/>
              <a:t>An opening is a gap or open space in a wall or vertical surface greater than 30” H and 18” W. </a:t>
            </a:r>
            <a:br>
              <a:rPr lang="en-US" dirty="0" smtClean="0"/>
            </a:br>
            <a:endParaRPr lang="en-US" dirty="0" smtClean="0"/>
          </a:p>
          <a:p>
            <a:r>
              <a:rPr lang="en-US" dirty="0" smtClean="0"/>
              <a:t>Unprotected vents or skylights are holes, and a common source of exposure.</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0" y="952328"/>
            <a:ext cx="4850296" cy="5024664"/>
          </a:xfrm>
        </p:spPr>
      </p:pic>
      <p:sp>
        <p:nvSpPr>
          <p:cNvPr id="6" name="TextBox 5"/>
          <p:cNvSpPr txBox="1"/>
          <p:nvPr/>
        </p:nvSpPr>
        <p:spPr>
          <a:xfrm>
            <a:off x="10914113" y="2897480"/>
            <a:ext cx="942630"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1910.21(b)</a:t>
            </a:r>
            <a:endParaRPr lang="en-US" sz="1400" dirty="0">
              <a:latin typeface="Gineso Cond Bold" panose="02000506040000020004" pitchFamily="50" charset="0"/>
            </a:endParaRPr>
          </a:p>
        </p:txBody>
      </p:sp>
      <p:sp>
        <p:nvSpPr>
          <p:cNvPr id="7" name="TextBox 6"/>
          <p:cNvSpPr txBox="1"/>
          <p:nvPr/>
        </p:nvSpPr>
        <p:spPr>
          <a:xfrm>
            <a:off x="10914113" y="4035443"/>
            <a:ext cx="942630"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1910.21(b)</a:t>
            </a:r>
            <a:endParaRPr lang="en-US" sz="1400" dirty="0">
              <a:latin typeface="Gineso Cond Bold" panose="02000506040000020004" pitchFamily="50" charset="0"/>
            </a:endParaRPr>
          </a:p>
        </p:txBody>
      </p:sp>
      <p:sp>
        <p:nvSpPr>
          <p:cNvPr id="8" name="TextBox 7"/>
          <p:cNvSpPr txBox="1"/>
          <p:nvPr/>
        </p:nvSpPr>
        <p:spPr>
          <a:xfrm>
            <a:off x="10914113" y="5320546"/>
            <a:ext cx="1162241"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1910.28(b)(3)</a:t>
            </a:r>
            <a:endParaRPr lang="en-US" sz="1400" dirty="0">
              <a:latin typeface="Gineso Cond Bold" panose="02000506040000020004" pitchFamily="50" charset="0"/>
            </a:endParaRPr>
          </a:p>
        </p:txBody>
      </p:sp>
      <p:sp>
        <p:nvSpPr>
          <p:cNvPr id="9" name="TextBox 8"/>
          <p:cNvSpPr txBox="1"/>
          <p:nvPr/>
        </p:nvSpPr>
        <p:spPr>
          <a:xfrm>
            <a:off x="0" y="6550223"/>
            <a:ext cx="481913" cy="307777"/>
          </a:xfrm>
          <a:prstGeom prst="rect">
            <a:avLst/>
          </a:prstGeom>
          <a:noFill/>
        </p:spPr>
        <p:txBody>
          <a:bodyPr wrap="square" rtlCol="0">
            <a:spAutoFit/>
          </a:bodyPr>
          <a:lstStyle/>
          <a:p>
            <a:pPr algn="ctr"/>
            <a:r>
              <a:rPr lang="en-US" sz="1400" dirty="0">
                <a:solidFill>
                  <a:schemeClr val="bg1"/>
                </a:solidFill>
              </a:rPr>
              <a:t>3</a:t>
            </a:r>
            <a:r>
              <a:rPr lang="en-US" sz="1400" dirty="0" smtClean="0">
                <a:solidFill>
                  <a:schemeClr val="bg1"/>
                </a:solidFill>
              </a:rPr>
              <a:t>0</a:t>
            </a:r>
            <a:endParaRPr lang="en-US" sz="1400" dirty="0">
              <a:solidFill>
                <a:schemeClr val="bg1"/>
              </a:solidFill>
            </a:endParaRPr>
          </a:p>
        </p:txBody>
      </p:sp>
    </p:spTree>
    <p:extLst>
      <p:ext uri="{BB962C8B-B14F-4D97-AF65-F5344CB8AC3E}">
        <p14:creationId xmlns:p14="http://schemas.microsoft.com/office/powerpoint/2010/main" val="326364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Excavations</a:t>
            </a:r>
            <a:endParaRPr lang="en-US" dirty="0"/>
          </a:p>
        </p:txBody>
      </p:sp>
      <p:sp>
        <p:nvSpPr>
          <p:cNvPr id="3" name="Content Placeholder 2"/>
          <p:cNvSpPr>
            <a:spLocks noGrp="1"/>
          </p:cNvSpPr>
          <p:nvPr>
            <p:ph sz="half" idx="1"/>
          </p:nvPr>
        </p:nvSpPr>
        <p:spPr>
          <a:xfrm>
            <a:off x="838200" y="1276985"/>
            <a:ext cx="5405846" cy="4351338"/>
          </a:xfrm>
        </p:spPr>
        <p:txBody>
          <a:bodyPr>
            <a:normAutofit fontScale="85000" lnSpcReduction="20000"/>
          </a:bodyPr>
          <a:lstStyle/>
          <a:p>
            <a:r>
              <a:rPr lang="en-US" dirty="0" smtClean="0"/>
              <a:t>While excavations are normally considered part of construction, non-construction workers often work nearby. When thinking of falls, people often think of falling from height to the ground.  </a:t>
            </a:r>
            <a:br>
              <a:rPr lang="en-US" dirty="0" smtClean="0"/>
            </a:br>
            <a:endParaRPr lang="en-US" dirty="0" smtClean="0"/>
          </a:p>
          <a:p>
            <a:r>
              <a:rPr lang="en-US" dirty="0" smtClean="0"/>
              <a:t>Excavations present the same kind of risk of falling to another level, often with the added hazard of falling onto something.</a:t>
            </a:r>
            <a:br>
              <a:rPr lang="en-US" dirty="0" smtClean="0"/>
            </a:br>
            <a:r>
              <a:rPr lang="en-US" dirty="0" smtClean="0"/>
              <a:t/>
            </a:r>
            <a:br>
              <a:rPr lang="en-US" dirty="0" smtClean="0"/>
            </a:br>
            <a:r>
              <a:rPr lang="en-US" dirty="0" smtClean="0"/>
              <a:t>Employers must protect each employee at the edge of an excavation 6 feet or more in depth.</a:t>
            </a:r>
            <a:endParaRPr lang="en-US" dirty="0"/>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7038884" y="939074"/>
            <a:ext cx="5153116" cy="5037655"/>
          </a:xfrm>
        </p:spPr>
      </p:pic>
      <p:sp>
        <p:nvSpPr>
          <p:cNvPr id="6" name="TextBox 5"/>
          <p:cNvSpPr txBox="1"/>
          <p:nvPr/>
        </p:nvSpPr>
        <p:spPr>
          <a:xfrm>
            <a:off x="5625253" y="5320546"/>
            <a:ext cx="1237583"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1926.501(b)(7)</a:t>
            </a:r>
            <a:endParaRPr lang="en-US" sz="1400" dirty="0">
              <a:latin typeface="Gineso Cond Bold" panose="02000506040000020004" pitchFamily="50" charset="0"/>
            </a:endParaRPr>
          </a:p>
        </p:txBody>
      </p:sp>
      <p:sp>
        <p:nvSpPr>
          <p:cNvPr id="8" name="Multiply 7"/>
          <p:cNvSpPr/>
          <p:nvPr/>
        </p:nvSpPr>
        <p:spPr>
          <a:xfrm>
            <a:off x="10898659" y="1853514"/>
            <a:ext cx="1000898" cy="1075038"/>
          </a:xfrm>
          <a:prstGeom prst="mathMultiply">
            <a:avLst/>
          </a:prstGeom>
          <a:solidFill>
            <a:srgbClr val="FF0000">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31</a:t>
            </a:r>
            <a:endParaRPr lang="en-US" sz="1400" dirty="0">
              <a:solidFill>
                <a:schemeClr val="bg1"/>
              </a:solidFill>
            </a:endParaRPr>
          </a:p>
        </p:txBody>
      </p:sp>
    </p:spTree>
    <p:extLst>
      <p:ext uri="{BB962C8B-B14F-4D97-AF65-F5344CB8AC3E}">
        <p14:creationId xmlns:p14="http://schemas.microsoft.com/office/powerpoint/2010/main" val="20485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Ladders are a common tool for transitioning between work levels, and in some cases serving as platforms.</a:t>
            </a:r>
          </a:p>
          <a:p>
            <a:endParaRPr lang="en-US" dirty="0" smtClean="0"/>
          </a:p>
          <a:p>
            <a:r>
              <a:rPr lang="en-US" dirty="0" smtClean="0"/>
              <a:t>A fall from a ladder usually occurs when the ladder is:</a:t>
            </a:r>
          </a:p>
          <a:p>
            <a:pPr marL="457200" indent="-457200">
              <a:buFont typeface="Arial" panose="020B0604020202020204" pitchFamily="34" charset="0"/>
              <a:buChar char="•"/>
            </a:pPr>
            <a:r>
              <a:rPr lang="en-US" dirty="0" smtClean="0"/>
              <a:t>Not the right ladder for the job; </a:t>
            </a:r>
          </a:p>
          <a:p>
            <a:pPr marL="457200" indent="-457200">
              <a:buFont typeface="Arial" panose="020B0604020202020204" pitchFamily="34" charset="0"/>
              <a:buChar char="•"/>
            </a:pPr>
            <a:r>
              <a:rPr lang="en-US" dirty="0" smtClean="0"/>
              <a:t>Damaged; </a:t>
            </a:r>
          </a:p>
          <a:p>
            <a:pPr marL="457200" indent="-457200">
              <a:buFont typeface="Arial" panose="020B0604020202020204" pitchFamily="34" charset="0"/>
              <a:buChar char="•"/>
            </a:pPr>
            <a:r>
              <a:rPr lang="en-US" dirty="0" smtClean="0"/>
              <a:t>Unstable; or</a:t>
            </a:r>
          </a:p>
          <a:p>
            <a:pPr marL="457200" indent="-457200">
              <a:buFont typeface="Arial" panose="020B0604020202020204" pitchFamily="34" charset="0"/>
              <a:buChar char="•"/>
            </a:pPr>
            <a:r>
              <a:rPr lang="en-US" dirty="0" smtClean="0"/>
              <a:t>Used improperly</a:t>
            </a: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7315200" y="925824"/>
            <a:ext cx="4876800" cy="5049078"/>
          </a:xfrm>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32</a:t>
            </a:r>
            <a:endParaRPr lang="en-US" sz="1400" dirty="0">
              <a:solidFill>
                <a:schemeClr val="bg1"/>
              </a:solidFill>
            </a:endParaRPr>
          </a:p>
        </p:txBody>
      </p:sp>
    </p:spTree>
    <p:extLst>
      <p:ext uri="{BB962C8B-B14F-4D97-AF65-F5344CB8AC3E}">
        <p14:creationId xmlns:p14="http://schemas.microsoft.com/office/powerpoint/2010/main" val="84522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Falls</a:t>
            </a:r>
            <a:endParaRPr lang="en-US" dirty="0"/>
          </a:p>
        </p:txBody>
      </p:sp>
      <p:sp>
        <p:nvSpPr>
          <p:cNvPr id="4" name="Content Placeholder 3"/>
          <p:cNvSpPr>
            <a:spLocks noGrp="1"/>
          </p:cNvSpPr>
          <p:nvPr>
            <p:ph sz="half" idx="2"/>
          </p:nvPr>
        </p:nvSpPr>
        <p:spPr>
          <a:xfrm>
            <a:off x="6440556" y="1276985"/>
            <a:ext cx="4913243" cy="4351338"/>
          </a:xfrm>
        </p:spPr>
        <p:txBody>
          <a:bodyPr/>
          <a:lstStyle/>
          <a:p>
            <a:r>
              <a:rPr lang="en-US" dirty="0" smtClean="0"/>
              <a:t>Secondary falls are a new area of concern to employers.</a:t>
            </a:r>
          </a:p>
          <a:p>
            <a:endParaRPr lang="en-US" dirty="0" smtClean="0"/>
          </a:p>
          <a:p>
            <a:r>
              <a:rPr lang="en-US" dirty="0" smtClean="0"/>
              <a:t>Secondary falls occur when a worker has a fall where an existing medical condition is a contributing factor.  These types of falls are especially common in workers 55 and older.</a:t>
            </a:r>
            <a:endParaRPr lang="en-US" dirty="0"/>
          </a:p>
        </p:txBody>
      </p:sp>
      <p:pic>
        <p:nvPicPr>
          <p:cNvPr id="5" name="Content Placeholder 4" descr="Image result for loading hay onto trailer"/>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a:stretch/>
        </p:blipFill>
        <p:spPr bwMode="auto">
          <a:xfrm>
            <a:off x="0" y="972184"/>
            <a:ext cx="6188766" cy="49912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33</a:t>
            </a:r>
            <a:endParaRPr lang="en-US" sz="1400" dirty="0">
              <a:solidFill>
                <a:schemeClr val="bg1"/>
              </a:solidFill>
            </a:endParaRPr>
          </a:p>
        </p:txBody>
      </p:sp>
    </p:spTree>
    <p:extLst>
      <p:ext uri="{BB962C8B-B14F-4D97-AF65-F5344CB8AC3E}">
        <p14:creationId xmlns:p14="http://schemas.microsoft.com/office/powerpoint/2010/main" val="3854763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Falls</a:t>
            </a:r>
            <a:endParaRPr lang="en-US" dirty="0"/>
          </a:p>
        </p:txBody>
      </p:sp>
      <p:sp>
        <p:nvSpPr>
          <p:cNvPr id="4" name="Content Placeholder 3"/>
          <p:cNvSpPr>
            <a:spLocks noGrp="1"/>
          </p:cNvSpPr>
          <p:nvPr>
            <p:ph sz="half" idx="2"/>
          </p:nvPr>
        </p:nvSpPr>
        <p:spPr>
          <a:xfrm>
            <a:off x="4426226" y="1276985"/>
            <a:ext cx="7195931" cy="4351338"/>
          </a:xfrm>
        </p:spPr>
        <p:txBody>
          <a:bodyPr>
            <a:normAutofit/>
          </a:bodyPr>
          <a:lstStyle/>
          <a:p>
            <a:r>
              <a:rPr lang="en-US" sz="2400" dirty="0" smtClean="0"/>
              <a:t>Fall hazards are compounded when individuals have medical conditions such as:</a:t>
            </a:r>
          </a:p>
          <a:p>
            <a:pPr marL="457200" indent="-457200">
              <a:buFont typeface="Arial" panose="020B0604020202020204" pitchFamily="34" charset="0"/>
              <a:buChar char="•"/>
            </a:pPr>
            <a:r>
              <a:rPr lang="en-US" sz="2400" dirty="0" smtClean="0"/>
              <a:t>Diabetes</a:t>
            </a:r>
          </a:p>
          <a:p>
            <a:pPr marL="457200" indent="-457200">
              <a:buFont typeface="Arial" panose="020B0604020202020204" pitchFamily="34" charset="0"/>
              <a:buChar char="•"/>
            </a:pPr>
            <a:r>
              <a:rPr lang="en-US" sz="2400" dirty="0" smtClean="0"/>
              <a:t>Cardiovascular Disease</a:t>
            </a:r>
          </a:p>
          <a:p>
            <a:pPr marL="457200" indent="-457200">
              <a:buFont typeface="Arial" panose="020B0604020202020204" pitchFamily="34" charset="0"/>
              <a:buChar char="•"/>
            </a:pPr>
            <a:r>
              <a:rPr lang="en-US" sz="2400" dirty="0" smtClean="0"/>
              <a:t>Neurological Changes</a:t>
            </a:r>
          </a:p>
          <a:p>
            <a:pPr marL="457200" indent="-457200">
              <a:buFont typeface="Arial" panose="020B0604020202020204" pitchFamily="34" charset="0"/>
              <a:buChar char="•"/>
            </a:pPr>
            <a:r>
              <a:rPr lang="en-US" sz="2400" dirty="0" smtClean="0"/>
              <a:t>Bone and Joint Changes</a:t>
            </a:r>
          </a:p>
          <a:p>
            <a:pPr marL="457200" indent="-457200">
              <a:buFont typeface="Arial" panose="020B0604020202020204" pitchFamily="34" charset="0"/>
              <a:buChar char="•"/>
            </a:pPr>
            <a:r>
              <a:rPr lang="en-US" sz="2400" dirty="0" smtClean="0"/>
              <a:t>Changes to Vision, Hearing and Balance</a:t>
            </a:r>
          </a:p>
          <a:p>
            <a:r>
              <a:rPr lang="en-US" sz="2400" dirty="0" smtClean="0"/>
              <a:t>In workers who have underlying medical conditions, falls from something as simple as climbing onto a piece of equipment can be especially hazardous.</a:t>
            </a:r>
            <a:endParaRPr lang="en-US" sz="2400" dirty="0"/>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34</a:t>
            </a:r>
            <a:endParaRPr lang="en-US" sz="1400"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066" y="1003367"/>
            <a:ext cx="4101737" cy="4898573"/>
          </a:xfrm>
          <a:prstGeom prst="rect">
            <a:avLst/>
          </a:prstGeom>
        </p:spPr>
      </p:pic>
    </p:spTree>
    <p:extLst>
      <p:ext uri="{BB962C8B-B14F-4D97-AF65-F5344CB8AC3E}">
        <p14:creationId xmlns:p14="http://schemas.microsoft.com/office/powerpoint/2010/main" val="260308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Your Fall Risk</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Are there slip or trip hazards?</a:t>
            </a:r>
          </a:p>
          <a:p>
            <a:pPr marL="457200" indent="-457200">
              <a:buFont typeface="Arial" panose="020B0604020202020204" pitchFamily="34" charset="0"/>
              <a:buChar char="•"/>
            </a:pPr>
            <a:r>
              <a:rPr lang="en-US" dirty="0" smtClean="0"/>
              <a:t>Are there slick surfaces?</a:t>
            </a:r>
          </a:p>
          <a:p>
            <a:pPr marL="457200" indent="-457200">
              <a:buFont typeface="Arial" panose="020B0604020202020204" pitchFamily="34" charset="0"/>
              <a:buChar char="•"/>
            </a:pPr>
            <a:r>
              <a:rPr lang="en-US" dirty="0" smtClean="0"/>
              <a:t>Do I have to move materials?</a:t>
            </a:r>
          </a:p>
          <a:p>
            <a:pPr marL="457200" indent="-457200">
              <a:buFont typeface="Arial" panose="020B0604020202020204" pitchFamily="34" charset="0"/>
              <a:buChar char="•"/>
            </a:pPr>
            <a:r>
              <a:rPr lang="en-US" dirty="0" smtClean="0"/>
              <a:t>Is the lighting adequate?</a:t>
            </a:r>
          </a:p>
          <a:p>
            <a:pPr marL="457200" indent="-457200">
              <a:buFont typeface="Arial" panose="020B0604020202020204" pitchFamily="34" charset="0"/>
              <a:buChar char="•"/>
            </a:pPr>
            <a:r>
              <a:rPr lang="en-US" dirty="0" smtClean="0"/>
              <a:t>Do I have to move from one working level to another?</a:t>
            </a:r>
          </a:p>
          <a:p>
            <a:pPr marL="457200" indent="-457200">
              <a:buFont typeface="Arial" panose="020B0604020202020204" pitchFamily="34" charset="0"/>
              <a:buChar char="•"/>
            </a:pPr>
            <a:r>
              <a:rPr lang="en-US" dirty="0" smtClean="0"/>
              <a:t>What is the location of the work?</a:t>
            </a:r>
          </a:p>
          <a:p>
            <a:pPr marL="457200" indent="-457200">
              <a:buFont typeface="Arial" panose="020B0604020202020204" pitchFamily="34" charset="0"/>
              <a:buChar char="•"/>
            </a:pPr>
            <a:r>
              <a:rPr lang="en-US" dirty="0" smtClean="0"/>
              <a:t>How far can I fall?</a:t>
            </a:r>
          </a:p>
          <a:p>
            <a:pPr marL="457200" indent="-457200">
              <a:buFont typeface="Arial" panose="020B0604020202020204" pitchFamily="34" charset="0"/>
              <a:buChar char="•"/>
            </a:pPr>
            <a:r>
              <a:rPr lang="en-US" dirty="0" smtClean="0"/>
              <a:t>Is there anything I can fall into or onto?</a:t>
            </a:r>
            <a:endParaRPr lang="en-US" dirty="0"/>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a:t>
            </a:r>
            <a:r>
              <a:rPr lang="en-US" sz="1400" dirty="0">
                <a:solidFill>
                  <a:schemeClr val="bg1"/>
                </a:solidFill>
              </a:rPr>
              <a:t>5</a:t>
            </a:r>
          </a:p>
        </p:txBody>
      </p:sp>
    </p:spTree>
    <p:extLst>
      <p:ext uri="{BB962C8B-B14F-4D97-AF65-F5344CB8AC3E}">
        <p14:creationId xmlns:p14="http://schemas.microsoft.com/office/powerpoint/2010/main" val="3274827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ACTIVITY FOUR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609" y="1020417"/>
            <a:ext cx="6824869" cy="4915764"/>
          </a:xfrm>
          <a:prstGeom prst="rect">
            <a:avLst/>
          </a:prstGeom>
        </p:spPr>
      </p:pic>
      <p:sp>
        <p:nvSpPr>
          <p:cNvPr id="3" name="TextBox 2"/>
          <p:cNvSpPr txBox="1"/>
          <p:nvPr/>
        </p:nvSpPr>
        <p:spPr>
          <a:xfrm>
            <a:off x="212035" y="1020417"/>
            <a:ext cx="4770782" cy="4832092"/>
          </a:xfrm>
          <a:prstGeom prst="rect">
            <a:avLst/>
          </a:prstGeom>
          <a:noFill/>
        </p:spPr>
        <p:txBody>
          <a:bodyPr wrap="square" rtlCol="0">
            <a:spAutoFit/>
          </a:bodyPr>
          <a:lstStyle/>
          <a:p>
            <a:pPr marL="514350" indent="-514350">
              <a:buFont typeface="+mj-lt"/>
              <a:buAutoNum type="arabicPeriod"/>
            </a:pPr>
            <a:r>
              <a:rPr lang="en-US" sz="2800" dirty="0" smtClean="0">
                <a:solidFill>
                  <a:schemeClr val="bg1"/>
                </a:solidFill>
                <a:latin typeface="Acherus Grotesque Black" panose="02000505000000020004" pitchFamily="2" charset="0"/>
              </a:rPr>
              <a:t>Identify the potential fall hazards in this photo.</a:t>
            </a:r>
            <a:br>
              <a:rPr lang="en-US" sz="2800" dirty="0" smtClean="0">
                <a:solidFill>
                  <a:schemeClr val="bg1"/>
                </a:solidFill>
                <a:latin typeface="Acherus Grotesque Black" panose="02000505000000020004" pitchFamily="2" charset="0"/>
              </a:rPr>
            </a:br>
            <a:endParaRPr lang="en-US" sz="2800" dirty="0" smtClean="0">
              <a:solidFill>
                <a:schemeClr val="bg1"/>
              </a:solidFill>
              <a:latin typeface="Acherus Grotesque Black" panose="02000505000000020004" pitchFamily="2" charset="0"/>
            </a:endParaRPr>
          </a:p>
          <a:p>
            <a:pPr marL="514350" indent="-514350">
              <a:buFont typeface="+mj-lt"/>
              <a:buAutoNum type="arabicPeriod"/>
            </a:pPr>
            <a:r>
              <a:rPr lang="en-US" sz="2800" dirty="0" smtClean="0">
                <a:solidFill>
                  <a:schemeClr val="bg1"/>
                </a:solidFill>
                <a:latin typeface="Acherus Grotesque Black" panose="02000505000000020004" pitchFamily="2" charset="0"/>
              </a:rPr>
              <a:t>Which hazard(s) do you think present the greatest risk?</a:t>
            </a:r>
            <a:br>
              <a:rPr lang="en-US" sz="2800" dirty="0" smtClean="0">
                <a:solidFill>
                  <a:schemeClr val="bg1"/>
                </a:solidFill>
                <a:latin typeface="Acherus Grotesque Black" panose="02000505000000020004" pitchFamily="2" charset="0"/>
              </a:rPr>
            </a:br>
            <a:endParaRPr lang="en-US" sz="2800" dirty="0" smtClean="0">
              <a:solidFill>
                <a:schemeClr val="bg1"/>
              </a:solidFill>
              <a:latin typeface="Acherus Grotesque Black" panose="02000505000000020004" pitchFamily="2" charset="0"/>
            </a:endParaRPr>
          </a:p>
          <a:p>
            <a:pPr marL="514350" indent="-514350">
              <a:buFont typeface="+mj-lt"/>
              <a:buAutoNum type="arabicPeriod"/>
            </a:pPr>
            <a:r>
              <a:rPr lang="en-US" sz="2800" dirty="0" smtClean="0">
                <a:solidFill>
                  <a:schemeClr val="bg1"/>
                </a:solidFill>
                <a:latin typeface="Acherus Grotesque Black" panose="02000505000000020004" pitchFamily="2" charset="0"/>
              </a:rPr>
              <a:t>What has been done to help reduce the risk of falls?</a:t>
            </a:r>
          </a:p>
        </p:txBody>
      </p:sp>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36</a:t>
            </a:r>
            <a:endParaRPr lang="en-US" sz="1400" dirty="0">
              <a:solidFill>
                <a:schemeClr val="bg1"/>
              </a:solidFill>
            </a:endParaRPr>
          </a:p>
        </p:txBody>
      </p:sp>
    </p:spTree>
    <p:extLst>
      <p:ext uri="{BB962C8B-B14F-4D97-AF65-F5344CB8AC3E}">
        <p14:creationId xmlns:p14="http://schemas.microsoft.com/office/powerpoint/2010/main" val="4194105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Fall Hazards</a:t>
            </a:r>
            <a:endParaRPr lang="en-US" dirty="0"/>
          </a:p>
        </p:txBody>
      </p:sp>
      <p:sp>
        <p:nvSpPr>
          <p:cNvPr id="3" name="Text Placeholder 2"/>
          <p:cNvSpPr>
            <a:spLocks noGrp="1"/>
          </p:cNvSpPr>
          <p:nvPr>
            <p:ph type="body" idx="1"/>
          </p:nvPr>
        </p:nvSpPr>
        <p:spPr/>
        <p:txBody>
          <a:bodyPr/>
          <a:lstStyle/>
          <a:p>
            <a:r>
              <a:rPr lang="en-US" dirty="0" smtClean="0"/>
              <a:t>Controlling Fall Hazards</a:t>
            </a:r>
            <a:endParaRPr lang="en-US" dirty="0"/>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37</a:t>
            </a:r>
            <a:endParaRPr lang="en-US" sz="1400" dirty="0">
              <a:solidFill>
                <a:schemeClr val="bg1"/>
              </a:solidFill>
            </a:endParaRPr>
          </a:p>
        </p:txBody>
      </p:sp>
    </p:spTree>
    <p:extLst>
      <p:ext uri="{BB962C8B-B14F-4D97-AF65-F5344CB8AC3E}">
        <p14:creationId xmlns:p14="http://schemas.microsoft.com/office/powerpoint/2010/main" val="3687558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Controls</a:t>
            </a:r>
            <a:endParaRPr lang="en-US" dirty="0"/>
          </a:p>
        </p:txBody>
      </p:sp>
      <p:pic>
        <p:nvPicPr>
          <p:cNvPr id="7170" name="Picture 2" descr="Hierarchy of Controls rated from Most effective to Least effective: Elimination - Physically remove the hazard, Substitution - Replace the hazard, Engineering Controls - Isolate people from the hazard, Administrative Controls - Change the way people work, PPE - Protect the worker with Personal Protective Equipment. Source - NIO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434" y="1337340"/>
            <a:ext cx="6087143" cy="4529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38</a:t>
            </a:r>
            <a:endParaRPr lang="en-US" sz="1400" dirty="0">
              <a:solidFill>
                <a:schemeClr val="bg1"/>
              </a:solidFill>
            </a:endParaRPr>
          </a:p>
        </p:txBody>
      </p:sp>
    </p:spTree>
    <p:extLst>
      <p:ext uri="{BB962C8B-B14F-4D97-AF65-F5344CB8AC3E}">
        <p14:creationId xmlns:p14="http://schemas.microsoft.com/office/powerpoint/2010/main" val="748311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a:bodyPr>
          <a:lstStyle/>
          <a:p>
            <a:r>
              <a:rPr lang="en-US" dirty="0" smtClean="0"/>
              <a:t>Elimination of a hazard is always your first choice in controlling a fall hazard. With falls, this means you bring the work to ground level. Many routine tasks such as changing lamp bulbs can now be done from ground level.</a:t>
            </a:r>
            <a:endParaRPr lang="en-US" dirty="0"/>
          </a:p>
        </p:txBody>
      </p:sp>
      <p:pic>
        <p:nvPicPr>
          <p:cNvPr id="17410" name="Picture 2" descr="Image result for high mast lighting bulb change"/>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6321287" y="994376"/>
            <a:ext cx="5870713" cy="49165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39</a:t>
            </a:r>
            <a:endParaRPr lang="en-US" sz="1400" dirty="0">
              <a:solidFill>
                <a:schemeClr val="bg1"/>
              </a:solidFill>
            </a:endParaRPr>
          </a:p>
        </p:txBody>
      </p:sp>
    </p:spTree>
    <p:extLst>
      <p:ext uri="{BB962C8B-B14F-4D97-AF65-F5344CB8AC3E}">
        <p14:creationId xmlns:p14="http://schemas.microsoft.com/office/powerpoint/2010/main" val="1497912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dirty="0" smtClean="0"/>
              <a:t>When you finish today’s class, you will be able to:</a:t>
            </a:r>
          </a:p>
          <a:p>
            <a:pPr marL="514350" indent="-514350">
              <a:buFont typeface="+mj-lt"/>
              <a:buAutoNum type="arabicPeriod"/>
            </a:pPr>
            <a:r>
              <a:rPr lang="en-US" dirty="0"/>
              <a:t>Exercise </a:t>
            </a:r>
            <a:r>
              <a:rPr lang="en-US" dirty="0" smtClean="0"/>
              <a:t>your rights </a:t>
            </a:r>
            <a:r>
              <a:rPr lang="en-US" dirty="0"/>
              <a:t>as an employee protected by the Occupational Safety and Health Act</a:t>
            </a:r>
            <a:r>
              <a:rPr lang="en-US" dirty="0" smtClean="0"/>
              <a:t>;</a:t>
            </a:r>
          </a:p>
          <a:p>
            <a:pPr marL="514350" indent="-514350">
              <a:buFont typeface="+mj-lt"/>
              <a:buAutoNum type="arabicPeriod"/>
            </a:pPr>
            <a:r>
              <a:rPr lang="en-US" dirty="0" smtClean="0"/>
              <a:t>Understand the risk fall hazards present in the workplace, especially for today’s aging workforce;</a:t>
            </a:r>
          </a:p>
          <a:p>
            <a:pPr marL="514350" indent="-514350">
              <a:buFont typeface="+mj-lt"/>
              <a:buAutoNum type="arabicPeriod"/>
            </a:pPr>
            <a:r>
              <a:rPr lang="en-US" dirty="0" smtClean="0"/>
              <a:t>Recognize when you may be exposed to a fall hazard;</a:t>
            </a:r>
          </a:p>
          <a:p>
            <a:pPr marL="514350" indent="-514350">
              <a:buFont typeface="+mj-lt"/>
              <a:buAutoNum type="arabicPeriod"/>
            </a:pPr>
            <a:r>
              <a:rPr lang="en-US" dirty="0" smtClean="0"/>
              <a:t>Evaluate your risk of a fall when a fall hazard is present; and</a:t>
            </a:r>
          </a:p>
          <a:p>
            <a:pPr marL="514350" indent="-514350">
              <a:buFont typeface="+mj-lt"/>
              <a:buAutoNum type="arabicPeriod"/>
            </a:pPr>
            <a:r>
              <a:rPr lang="en-US" dirty="0" smtClean="0"/>
              <a:t>Use controls and PPE to minimize your risk of a fall.</a:t>
            </a:r>
            <a:endParaRPr lang="en-US" dirty="0"/>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a:t>
            </a:r>
            <a:endParaRPr lang="en-US" sz="1400" dirty="0">
              <a:solidFill>
                <a:schemeClr val="bg1"/>
              </a:solidFill>
            </a:endParaRPr>
          </a:p>
        </p:txBody>
      </p:sp>
    </p:spTree>
    <p:extLst>
      <p:ext uri="{BB962C8B-B14F-4D97-AF65-F5344CB8AC3E}">
        <p14:creationId xmlns:p14="http://schemas.microsoft.com/office/powerpoint/2010/main" val="3403737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a:bodyPr>
          <a:lstStyle/>
          <a:p>
            <a:r>
              <a:rPr lang="en-US" dirty="0" smtClean="0"/>
              <a:t>Elimination also includes tools which allow you to do the work from ground level.</a:t>
            </a:r>
          </a:p>
          <a:p>
            <a:endParaRPr lang="en-US" dirty="0"/>
          </a:p>
          <a:p>
            <a:r>
              <a:rPr lang="en-US" dirty="0" smtClean="0"/>
              <a:t>Working from the ground level eliminates your risk for a fall.</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18363" y="931722"/>
            <a:ext cx="5643154" cy="5041863"/>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40</a:t>
            </a:r>
            <a:endParaRPr lang="en-US" sz="1400" dirty="0">
              <a:solidFill>
                <a:schemeClr val="bg1"/>
              </a:solidFill>
            </a:endParaRPr>
          </a:p>
        </p:txBody>
      </p:sp>
    </p:spTree>
    <p:extLst>
      <p:ext uri="{BB962C8B-B14F-4D97-AF65-F5344CB8AC3E}">
        <p14:creationId xmlns:p14="http://schemas.microsoft.com/office/powerpoint/2010/main" val="2567309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Controls</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1" y="978831"/>
            <a:ext cx="5486401" cy="4979505"/>
          </a:xfrm>
        </p:spPr>
      </p:pic>
      <p:sp>
        <p:nvSpPr>
          <p:cNvPr id="4" name="Content Placeholder 3"/>
          <p:cNvSpPr>
            <a:spLocks noGrp="1"/>
          </p:cNvSpPr>
          <p:nvPr>
            <p:ph sz="half" idx="2"/>
          </p:nvPr>
        </p:nvSpPr>
        <p:spPr/>
        <p:txBody>
          <a:bodyPr>
            <a:normAutofit lnSpcReduction="10000"/>
          </a:bodyPr>
          <a:lstStyle/>
          <a:p>
            <a:r>
              <a:rPr lang="en-US" dirty="0" smtClean="0"/>
              <a:t>Part of the hazard elimination process is reducing the hazard by working from an appropriate platform.  In this case, an articulating aerial lift provides a safer platform than working on the actual roof surface.</a:t>
            </a:r>
          </a:p>
          <a:p>
            <a:r>
              <a:rPr lang="en-US" dirty="0" smtClean="0"/>
              <a:t>Using aerial lifts or building a scaffold structure are alternatives to working while exposed to a fall hazard.</a:t>
            </a:r>
            <a:endParaRPr lang="en-US" dirty="0"/>
          </a:p>
        </p:txBody>
      </p:sp>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41</a:t>
            </a:r>
            <a:endParaRPr lang="en-US" sz="1400" dirty="0">
              <a:solidFill>
                <a:schemeClr val="bg1"/>
              </a:solidFill>
            </a:endParaRPr>
          </a:p>
        </p:txBody>
      </p:sp>
    </p:spTree>
    <p:extLst>
      <p:ext uri="{BB962C8B-B14F-4D97-AF65-F5344CB8AC3E}">
        <p14:creationId xmlns:p14="http://schemas.microsoft.com/office/powerpoint/2010/main" val="2567578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lnSpcReduction="10000"/>
          </a:bodyPr>
          <a:lstStyle/>
          <a:p>
            <a:r>
              <a:rPr lang="en-US" b="1" dirty="0" smtClean="0"/>
              <a:t>Engineering Controls</a:t>
            </a:r>
            <a:br>
              <a:rPr lang="en-US" b="1" dirty="0" smtClean="0"/>
            </a:br>
            <a:r>
              <a:rPr lang="en-US" dirty="0" smtClean="0"/>
              <a:t>remove </a:t>
            </a:r>
            <a:r>
              <a:rPr lang="en-US" dirty="0"/>
              <a:t>the hazard from the workplace or use a barrier to virtually eliminate worker exposure to a hazard.  The hazard is controlled on a relatively permanent basis.  </a:t>
            </a:r>
            <a:endParaRPr lang="en-US" dirty="0" smtClean="0"/>
          </a:p>
          <a:p>
            <a:r>
              <a:rPr lang="en-US" dirty="0" smtClean="0"/>
              <a:t>Engineering </a:t>
            </a:r>
            <a:r>
              <a:rPr lang="en-US" dirty="0"/>
              <a:t>controls are the most desirable and effective type of hazard control</a:t>
            </a:r>
            <a:r>
              <a:rPr lang="en-US" dirty="0" smtClean="0"/>
              <a:t>, but take time and resources to implement. </a:t>
            </a: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8507896" y="945045"/>
            <a:ext cx="3684104" cy="5019385"/>
          </a:xfrm>
        </p:spPr>
      </p:pic>
      <p:sp>
        <p:nvSpPr>
          <p:cNvPr id="6" name="TextBox 5"/>
          <p:cNvSpPr txBox="1"/>
          <p:nvPr/>
        </p:nvSpPr>
        <p:spPr>
          <a:xfrm>
            <a:off x="8498348" y="932137"/>
            <a:ext cx="1380250"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1910.29(b)(13)(</a:t>
            </a:r>
            <a:r>
              <a:rPr lang="en-US" sz="1400" dirty="0" err="1" smtClean="0">
                <a:latin typeface="Gineso Cond Bold" panose="02000506040000020004" pitchFamily="50" charset="0"/>
                <a:cs typeface="Times New Roman" panose="02020603050405020304" pitchFamily="18" charset="0"/>
              </a:rPr>
              <a:t>i</a:t>
            </a:r>
            <a:r>
              <a:rPr lang="en-US" sz="1400" dirty="0" smtClean="0">
                <a:latin typeface="Gineso Cond Bold" panose="02000506040000020004" pitchFamily="50" charset="0"/>
                <a:cs typeface="Times New Roman" panose="02020603050405020304" pitchFamily="18" charset="0"/>
              </a:rPr>
              <a:t>)</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42</a:t>
            </a:r>
            <a:endParaRPr lang="en-US" sz="1400" dirty="0">
              <a:solidFill>
                <a:schemeClr val="bg1"/>
              </a:solidFill>
            </a:endParaRPr>
          </a:p>
        </p:txBody>
      </p:sp>
    </p:spTree>
    <p:extLst>
      <p:ext uri="{BB962C8B-B14F-4D97-AF65-F5344CB8AC3E}">
        <p14:creationId xmlns:p14="http://schemas.microsoft.com/office/powerpoint/2010/main" val="6268007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a:xfrm>
            <a:off x="838200" y="1276985"/>
            <a:ext cx="4475922" cy="4351338"/>
          </a:xfrm>
        </p:spPr>
        <p:txBody>
          <a:bodyPr>
            <a:normAutofit fontScale="92500" lnSpcReduction="10000"/>
          </a:bodyPr>
          <a:lstStyle/>
          <a:p>
            <a:r>
              <a:rPr lang="en-US" dirty="0" smtClean="0"/>
              <a:t>The most common engineering control is a guardrail.</a:t>
            </a:r>
          </a:p>
          <a:p>
            <a:endParaRPr lang="en-US" dirty="0"/>
          </a:p>
          <a:p>
            <a:r>
              <a:rPr lang="en-US" dirty="0" smtClean="0"/>
              <a:t>Guardrails can be temporary or permanent.</a:t>
            </a:r>
          </a:p>
          <a:p>
            <a:endParaRPr lang="en-US" dirty="0" smtClean="0"/>
          </a:p>
          <a:p>
            <a:r>
              <a:rPr lang="en-US" dirty="0" smtClean="0"/>
              <a:t>Guardrail systems consist of upright supports, </a:t>
            </a:r>
            <a:r>
              <a:rPr lang="en-US" dirty="0" err="1" smtClean="0"/>
              <a:t>toprails</a:t>
            </a:r>
            <a:r>
              <a:rPr lang="en-US" dirty="0" smtClean="0"/>
              <a:t>, </a:t>
            </a:r>
            <a:r>
              <a:rPr lang="en-US" dirty="0" err="1" smtClean="0"/>
              <a:t>midrails</a:t>
            </a:r>
            <a:r>
              <a:rPr lang="en-US" dirty="0" smtClean="0"/>
              <a:t>, and </a:t>
            </a:r>
            <a:r>
              <a:rPr lang="en-US" dirty="0" err="1" smtClean="0"/>
              <a:t>toeboards</a:t>
            </a:r>
            <a:r>
              <a:rPr lang="en-US" dirty="0" smtClean="0"/>
              <a:t> or screens when necessary.</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6400" y="952327"/>
            <a:ext cx="6705600" cy="5029200"/>
          </a:xfrm>
        </p:spPr>
      </p:pic>
      <p:sp>
        <p:nvSpPr>
          <p:cNvPr id="5" name="TextBox 4"/>
          <p:cNvSpPr txBox="1"/>
          <p:nvPr/>
        </p:nvSpPr>
        <p:spPr>
          <a:xfrm>
            <a:off x="4296527" y="5320546"/>
            <a:ext cx="969881"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1910.29(b)</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43</a:t>
            </a:r>
            <a:endParaRPr lang="en-US" sz="1400" dirty="0">
              <a:solidFill>
                <a:schemeClr val="bg1"/>
              </a:solidFill>
            </a:endParaRPr>
          </a:p>
        </p:txBody>
      </p:sp>
    </p:spTree>
    <p:extLst>
      <p:ext uri="{BB962C8B-B14F-4D97-AF65-F5344CB8AC3E}">
        <p14:creationId xmlns:p14="http://schemas.microsoft.com/office/powerpoint/2010/main" val="979844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lnSpcReduction="10000"/>
          </a:bodyPr>
          <a:lstStyle/>
          <a:p>
            <a:r>
              <a:rPr lang="en-US" dirty="0" smtClean="0"/>
              <a:t>Holes are often protected by covers. OSHA has specific guidelines for hole covers.</a:t>
            </a:r>
          </a:p>
          <a:p>
            <a:r>
              <a:rPr lang="en-US" dirty="0" smtClean="0"/>
              <a:t>When covers are used, they must be strong enough to support twice the expected load and secured to prevent accidental displacement.</a:t>
            </a:r>
          </a:p>
          <a:p>
            <a:r>
              <a:rPr lang="en-US" dirty="0" smtClean="0"/>
              <a:t>Guardrail systems or safety net systems can also protect workers from holes.</a:t>
            </a:r>
          </a:p>
          <a:p>
            <a:endParaRPr lang="en-US" b="1" dirty="0"/>
          </a:p>
        </p:txBody>
      </p:sp>
      <p:pic>
        <p:nvPicPr>
          <p:cNvPr id="19462" name="Picture 6" descr="Image result for temporary hole cover sidewalk"/>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6357894" y="1374741"/>
            <a:ext cx="5834106" cy="3727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84605" y="5320546"/>
            <a:ext cx="2535195"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§1910.29(e) , §</a:t>
            </a:r>
            <a:r>
              <a:rPr lang="en-US" sz="1400" dirty="0" smtClean="0">
                <a:latin typeface="Gineso Cond Bold" panose="02000506040000020004" pitchFamily="50" charset="0"/>
                <a:cs typeface="Times New Roman" panose="02020603050405020304" pitchFamily="18" charset="0"/>
              </a:rPr>
              <a:t>1926.502(</a:t>
            </a:r>
            <a:r>
              <a:rPr lang="en-US" sz="1400" dirty="0" err="1" smtClean="0">
                <a:latin typeface="Gineso Cond Bold" panose="02000506040000020004" pitchFamily="50" charset="0"/>
                <a:cs typeface="Times New Roman" panose="02020603050405020304" pitchFamily="18" charset="0"/>
              </a:rPr>
              <a:t>i</a:t>
            </a:r>
            <a:r>
              <a:rPr lang="en-US" sz="1400" dirty="0" smtClean="0">
                <a:latin typeface="Gineso Cond Bold" panose="02000506040000020004" pitchFamily="50" charset="0"/>
                <a:cs typeface="Times New Roman" panose="02020603050405020304" pitchFamily="18" charset="0"/>
              </a:rPr>
              <a:t>)(1-4)</a:t>
            </a:r>
            <a:endParaRPr lang="en-US" sz="1400" dirty="0">
              <a:latin typeface="Gineso Cond Bold" panose="02000506040000020004" pitchFamily="50" charset="0"/>
            </a:endParaRPr>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44</a:t>
            </a:r>
            <a:endParaRPr lang="en-US" sz="1400" dirty="0">
              <a:solidFill>
                <a:schemeClr val="bg1"/>
              </a:solidFill>
            </a:endParaRPr>
          </a:p>
        </p:txBody>
      </p:sp>
    </p:spTree>
    <p:extLst>
      <p:ext uri="{BB962C8B-B14F-4D97-AF65-F5344CB8AC3E}">
        <p14:creationId xmlns:p14="http://schemas.microsoft.com/office/powerpoint/2010/main" val="18580328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fontScale="92500" lnSpcReduction="20000"/>
          </a:bodyPr>
          <a:lstStyle/>
          <a:p>
            <a:r>
              <a:rPr lang="en-US" b="1" dirty="0"/>
              <a:t>Administrative Controls</a:t>
            </a:r>
            <a:r>
              <a:rPr lang="en-US" dirty="0"/>
              <a:t> </a:t>
            </a:r>
            <a:r>
              <a:rPr lang="en-US" dirty="0" smtClean="0"/>
              <a:t>change how you do something. How you act or behave impacts how serious the hazard is to you. These controls make the task safer, but doesn’t eliminate the risk. You may </a:t>
            </a:r>
            <a:r>
              <a:rPr lang="en-US" dirty="0"/>
              <a:t>still </a:t>
            </a:r>
            <a:r>
              <a:rPr lang="en-US" dirty="0" smtClean="0"/>
              <a:t>have to </a:t>
            </a:r>
            <a:r>
              <a:rPr lang="en-US" dirty="0"/>
              <a:t>use </a:t>
            </a:r>
            <a:r>
              <a:rPr lang="en-US" dirty="0" smtClean="0"/>
              <a:t>personal protective equipment.</a:t>
            </a:r>
            <a:br>
              <a:rPr lang="en-US" dirty="0" smtClean="0"/>
            </a:br>
            <a:r>
              <a:rPr lang="en-US" dirty="0" smtClean="0"/>
              <a:t/>
            </a:r>
            <a:br>
              <a:rPr lang="en-US" dirty="0" smtClean="0"/>
            </a:br>
            <a:r>
              <a:rPr lang="en-US" b="1" dirty="0" smtClean="0"/>
              <a:t>Designated areas </a:t>
            </a:r>
            <a:r>
              <a:rPr lang="en-US" dirty="0" smtClean="0"/>
              <a:t>are a form of fall protection that relies on warning lines and distance to control the risk of a fall when working on low-slope roofs.</a:t>
            </a:r>
            <a:endParaRPr lang="en-US" dirty="0"/>
          </a:p>
          <a:p>
            <a:endParaRPr lang="en-US" dirty="0"/>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7275444" y="969886"/>
            <a:ext cx="4916556" cy="4993591"/>
          </a:xfrm>
        </p:spPr>
      </p:pic>
      <p:sp>
        <p:nvSpPr>
          <p:cNvPr id="5" name="TextBox 4"/>
          <p:cNvSpPr txBox="1"/>
          <p:nvPr/>
        </p:nvSpPr>
        <p:spPr>
          <a:xfrm>
            <a:off x="3484605" y="5474434"/>
            <a:ext cx="2535195"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1910.28(13) </a:t>
            </a:r>
            <a:r>
              <a:rPr lang="en-US" sz="1400" dirty="0">
                <a:latin typeface="Gineso Cond Bold" panose="02000506040000020004" pitchFamily="50" charset="0"/>
                <a:cs typeface="Times New Roman" panose="02020603050405020304" pitchFamily="18" charset="0"/>
              </a:rPr>
              <a:t>, §</a:t>
            </a:r>
            <a:r>
              <a:rPr lang="en-US" sz="1400" dirty="0" smtClean="0">
                <a:latin typeface="Gineso Cond Bold" panose="02000506040000020004" pitchFamily="50" charset="0"/>
                <a:cs typeface="Times New Roman" panose="02020603050405020304" pitchFamily="18" charset="0"/>
              </a:rPr>
              <a:t>1910.29(d)</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45</a:t>
            </a:r>
            <a:endParaRPr lang="en-US" sz="1400" dirty="0">
              <a:solidFill>
                <a:schemeClr val="bg1"/>
              </a:solidFill>
            </a:endParaRPr>
          </a:p>
        </p:txBody>
      </p:sp>
    </p:spTree>
    <p:extLst>
      <p:ext uri="{BB962C8B-B14F-4D97-AF65-F5344CB8AC3E}">
        <p14:creationId xmlns:p14="http://schemas.microsoft.com/office/powerpoint/2010/main" val="32939626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sz="half" idx="1"/>
          </p:nvPr>
        </p:nvSpPr>
        <p:spPr/>
        <p:txBody>
          <a:bodyPr>
            <a:normAutofit/>
          </a:bodyPr>
          <a:lstStyle/>
          <a:p>
            <a:r>
              <a:rPr lang="en-US" dirty="0" smtClean="0"/>
              <a:t>Designated areas on low-slope roofs must be clearly marked with rope, wire, tape or chain. </a:t>
            </a:r>
            <a:br>
              <a:rPr lang="en-US" dirty="0" smtClean="0"/>
            </a:br>
            <a:endParaRPr lang="en-US" dirty="0" smtClean="0"/>
          </a:p>
          <a:p>
            <a:r>
              <a:rPr lang="en-US" dirty="0" smtClean="0"/>
              <a:t>Anyone working outside the designated area is subject to normal fall protection guidelines.</a:t>
            </a:r>
            <a:endParaRPr lang="en-US" dirty="0"/>
          </a:p>
          <a:p>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520070" y="940903"/>
            <a:ext cx="5671930" cy="5024826"/>
          </a:xfrm>
        </p:spPr>
      </p:pic>
      <p:sp>
        <p:nvSpPr>
          <p:cNvPr id="6" name="TextBox 5"/>
          <p:cNvSpPr txBox="1"/>
          <p:nvPr/>
        </p:nvSpPr>
        <p:spPr>
          <a:xfrm>
            <a:off x="3484605" y="5474434"/>
            <a:ext cx="2535195"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1910.28(b)(13) </a:t>
            </a:r>
            <a:r>
              <a:rPr lang="en-US" sz="1400" dirty="0">
                <a:latin typeface="Gineso Cond Bold" panose="02000506040000020004" pitchFamily="50" charset="0"/>
                <a:cs typeface="Times New Roman" panose="02020603050405020304" pitchFamily="18" charset="0"/>
              </a:rPr>
              <a:t>, §</a:t>
            </a:r>
            <a:r>
              <a:rPr lang="en-US" sz="1400" dirty="0" smtClean="0">
                <a:latin typeface="Gineso Cond Bold" panose="02000506040000020004" pitchFamily="50" charset="0"/>
                <a:cs typeface="Times New Roman" panose="02020603050405020304" pitchFamily="18" charset="0"/>
              </a:rPr>
              <a:t>1910.29(d)</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46</a:t>
            </a:r>
            <a:endParaRPr lang="en-US" sz="1400" dirty="0">
              <a:solidFill>
                <a:schemeClr val="bg1"/>
              </a:solidFill>
            </a:endParaRPr>
          </a:p>
        </p:txBody>
      </p:sp>
    </p:spTree>
    <p:extLst>
      <p:ext uri="{BB962C8B-B14F-4D97-AF65-F5344CB8AC3E}">
        <p14:creationId xmlns:p14="http://schemas.microsoft.com/office/powerpoint/2010/main" val="650685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Controls</a:t>
            </a:r>
          </a:p>
        </p:txBody>
      </p:sp>
      <p:sp>
        <p:nvSpPr>
          <p:cNvPr id="3" name="Content Placeholder 2"/>
          <p:cNvSpPr>
            <a:spLocks noGrp="1"/>
          </p:cNvSpPr>
          <p:nvPr>
            <p:ph idx="1"/>
          </p:nvPr>
        </p:nvSpPr>
        <p:spPr>
          <a:xfrm>
            <a:off x="400359" y="1198070"/>
            <a:ext cx="6102859" cy="4496315"/>
          </a:xfrm>
        </p:spPr>
        <p:txBody>
          <a:bodyPr>
            <a:normAutofit/>
          </a:bodyPr>
          <a:lstStyle/>
          <a:p>
            <a:pPr>
              <a:spcAft>
                <a:spcPts val="600"/>
              </a:spcAft>
            </a:pPr>
            <a:r>
              <a:rPr lang="en-US" b="1" dirty="0" smtClean="0"/>
              <a:t>Personal protective equipment</a:t>
            </a:r>
            <a:r>
              <a:rPr lang="en-US" dirty="0" smtClean="0"/>
              <a:t> reduces your risk of serious injury or death due to the hazard.  PPE does not eliminate the hazard, but can reduce the seriousness of injury.</a:t>
            </a:r>
          </a:p>
          <a:p>
            <a:pPr>
              <a:spcAft>
                <a:spcPts val="600"/>
              </a:spcAft>
            </a:pPr>
            <a:r>
              <a:rPr lang="en-US" dirty="0" smtClean="0"/>
              <a:t>PPE is used when engineering and administrative controls cannot completely control the hazard.  The PPE used to protect you includes fall restraint and arrest systems.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51374" y="942230"/>
            <a:ext cx="5340626" cy="5007996"/>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47</a:t>
            </a:r>
            <a:endParaRPr lang="en-US" sz="1400" dirty="0">
              <a:solidFill>
                <a:schemeClr val="bg1"/>
              </a:solidFill>
            </a:endParaRPr>
          </a:p>
        </p:txBody>
      </p:sp>
    </p:spTree>
    <p:extLst>
      <p:ext uri="{BB962C8B-B14F-4D97-AF65-F5344CB8AC3E}">
        <p14:creationId xmlns:p14="http://schemas.microsoft.com/office/powerpoint/2010/main" val="867763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ACTIVITY FIVE</a:t>
            </a:r>
            <a:endParaRPr lang="en-US" dirty="0"/>
          </a:p>
        </p:txBody>
      </p:sp>
      <p:sp>
        <p:nvSpPr>
          <p:cNvPr id="3" name="TextBox 2"/>
          <p:cNvSpPr txBox="1"/>
          <p:nvPr/>
        </p:nvSpPr>
        <p:spPr>
          <a:xfrm>
            <a:off x="212035" y="1020417"/>
            <a:ext cx="4770782" cy="4401205"/>
          </a:xfrm>
          <a:prstGeom prst="rect">
            <a:avLst/>
          </a:prstGeom>
          <a:noFill/>
        </p:spPr>
        <p:txBody>
          <a:bodyPr wrap="square" rtlCol="0">
            <a:spAutoFit/>
          </a:bodyPr>
          <a:lstStyle/>
          <a:p>
            <a:pPr marL="514350" indent="-514350">
              <a:buFont typeface="+mj-lt"/>
              <a:buAutoNum type="arabicPeriod"/>
            </a:pPr>
            <a:r>
              <a:rPr lang="en-US" sz="2800" dirty="0" smtClean="0">
                <a:solidFill>
                  <a:schemeClr val="bg1"/>
                </a:solidFill>
                <a:latin typeface="Acherus Grotesque Black" panose="02000505000000020004" pitchFamily="2" charset="0"/>
              </a:rPr>
              <a:t>Identify the potential hazards in this photo.</a:t>
            </a:r>
            <a:br>
              <a:rPr lang="en-US" sz="2800" dirty="0" smtClean="0">
                <a:solidFill>
                  <a:schemeClr val="bg1"/>
                </a:solidFill>
                <a:latin typeface="Acherus Grotesque Black" panose="02000505000000020004" pitchFamily="2" charset="0"/>
              </a:rPr>
            </a:br>
            <a:endParaRPr lang="en-US" sz="2800" dirty="0" smtClean="0">
              <a:solidFill>
                <a:schemeClr val="bg1"/>
              </a:solidFill>
              <a:latin typeface="Acherus Grotesque Black" panose="02000505000000020004" pitchFamily="2" charset="0"/>
            </a:endParaRPr>
          </a:p>
          <a:p>
            <a:pPr marL="514350" indent="-514350">
              <a:buFont typeface="+mj-lt"/>
              <a:buAutoNum type="arabicPeriod"/>
            </a:pPr>
            <a:r>
              <a:rPr lang="en-US" sz="2800" dirty="0" smtClean="0">
                <a:solidFill>
                  <a:schemeClr val="bg1"/>
                </a:solidFill>
                <a:latin typeface="Acherus Grotesque Black" panose="02000505000000020004" pitchFamily="2" charset="0"/>
              </a:rPr>
              <a:t>Which hazard(s) do you think present the greatest risk?</a:t>
            </a:r>
            <a:br>
              <a:rPr lang="en-US" sz="2800" dirty="0" smtClean="0">
                <a:solidFill>
                  <a:schemeClr val="bg1"/>
                </a:solidFill>
                <a:latin typeface="Acherus Grotesque Black" panose="02000505000000020004" pitchFamily="2" charset="0"/>
              </a:rPr>
            </a:br>
            <a:endParaRPr lang="en-US" sz="2800" dirty="0" smtClean="0">
              <a:solidFill>
                <a:schemeClr val="bg1"/>
              </a:solidFill>
              <a:latin typeface="Acherus Grotesque Black" panose="02000505000000020004" pitchFamily="2" charset="0"/>
            </a:endParaRPr>
          </a:p>
          <a:p>
            <a:pPr marL="514350" indent="-514350">
              <a:buFont typeface="+mj-lt"/>
              <a:buAutoNum type="arabicPeriod"/>
            </a:pPr>
            <a:r>
              <a:rPr lang="en-US" sz="2800" dirty="0" smtClean="0">
                <a:solidFill>
                  <a:schemeClr val="bg1"/>
                </a:solidFill>
                <a:latin typeface="Acherus Grotesque Black" panose="02000505000000020004" pitchFamily="2" charset="0"/>
              </a:rPr>
              <a:t>What would you do to reduce the hazards in this space?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935" y="1020417"/>
            <a:ext cx="6442789" cy="4832092"/>
          </a:xfrm>
          <a:prstGeom prst="rect">
            <a:avLst/>
          </a:prstGeom>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48</a:t>
            </a:r>
            <a:endParaRPr lang="en-US" sz="1400" dirty="0">
              <a:solidFill>
                <a:schemeClr val="bg1"/>
              </a:solidFill>
            </a:endParaRPr>
          </a:p>
        </p:txBody>
      </p:sp>
    </p:spTree>
    <p:extLst>
      <p:ext uri="{BB962C8B-B14F-4D97-AF65-F5344CB8AC3E}">
        <p14:creationId xmlns:p14="http://schemas.microsoft.com/office/powerpoint/2010/main" val="39065266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Stairs</a:t>
            </a:r>
            <a:endParaRPr lang="en-US" dirty="0"/>
          </a:p>
        </p:txBody>
      </p:sp>
      <p:sp>
        <p:nvSpPr>
          <p:cNvPr id="5" name="Rectangle 4"/>
          <p:cNvSpPr/>
          <p:nvPr/>
        </p:nvSpPr>
        <p:spPr>
          <a:xfrm>
            <a:off x="3896393" y="4296378"/>
            <a:ext cx="1650863" cy="333632"/>
          </a:xfrm>
          <a:prstGeom prst="rect">
            <a:avLst/>
          </a:prstGeom>
          <a:solidFill>
            <a:srgbClr val="861F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Riser</a:t>
            </a:r>
            <a:endParaRPr lang="en-US" dirty="0"/>
          </a:p>
        </p:txBody>
      </p:sp>
      <p:sp>
        <p:nvSpPr>
          <p:cNvPr id="6" name="Rectangle 5"/>
          <p:cNvSpPr/>
          <p:nvPr/>
        </p:nvSpPr>
        <p:spPr>
          <a:xfrm>
            <a:off x="3896393" y="3621031"/>
            <a:ext cx="1650863" cy="333632"/>
          </a:xfrm>
          <a:prstGeom prst="rect">
            <a:avLst/>
          </a:prstGeom>
          <a:solidFill>
            <a:srgbClr val="861F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Tread</a:t>
            </a:r>
            <a:endParaRPr lang="en-US" dirty="0"/>
          </a:p>
        </p:txBody>
      </p:sp>
      <p:sp>
        <p:nvSpPr>
          <p:cNvPr id="7" name="Rectangle 6"/>
          <p:cNvSpPr/>
          <p:nvPr/>
        </p:nvSpPr>
        <p:spPr>
          <a:xfrm>
            <a:off x="3884963" y="2270337"/>
            <a:ext cx="1650863" cy="333632"/>
          </a:xfrm>
          <a:prstGeom prst="rect">
            <a:avLst/>
          </a:prstGeom>
          <a:solidFill>
            <a:srgbClr val="861F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Handrail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2146" y="1563801"/>
            <a:ext cx="5033732" cy="3775299"/>
          </a:xfrm>
          <a:prstGeom prst="rect">
            <a:avLst/>
          </a:prstGeom>
        </p:spPr>
      </p:pic>
      <p:sp>
        <p:nvSpPr>
          <p:cNvPr id="9" name="Content Placeholder 8"/>
          <p:cNvSpPr>
            <a:spLocks noGrp="1"/>
          </p:cNvSpPr>
          <p:nvPr>
            <p:ph idx="1"/>
          </p:nvPr>
        </p:nvSpPr>
        <p:spPr>
          <a:xfrm>
            <a:off x="5931242" y="1021084"/>
            <a:ext cx="5422557" cy="4831081"/>
          </a:xfrm>
        </p:spPr>
        <p:txBody>
          <a:bodyPr/>
          <a:lstStyle/>
          <a:p>
            <a:r>
              <a:rPr lang="en-US" dirty="0" smtClean="0"/>
              <a:t>Properly constructed stairs are a common hazard control. They allow workers to move from one level to another safely.</a:t>
            </a:r>
          </a:p>
          <a:p>
            <a:endParaRPr lang="en-US" dirty="0"/>
          </a:p>
          <a:p>
            <a:r>
              <a:rPr lang="en-US" dirty="0" smtClean="0"/>
              <a:t>Stairs must have uniform riser heights and tread depths between landings.</a:t>
            </a:r>
            <a:endParaRPr lang="en-US" dirty="0"/>
          </a:p>
        </p:txBody>
      </p:sp>
      <p:sp>
        <p:nvSpPr>
          <p:cNvPr id="10" name="Rectangle 9"/>
          <p:cNvSpPr/>
          <p:nvPr/>
        </p:nvSpPr>
        <p:spPr>
          <a:xfrm>
            <a:off x="3896393" y="2945684"/>
            <a:ext cx="1650863" cy="333632"/>
          </a:xfrm>
          <a:prstGeom prst="rect">
            <a:avLst/>
          </a:prstGeom>
          <a:solidFill>
            <a:srgbClr val="861F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Stair Rail</a:t>
            </a:r>
            <a:endParaRPr lang="en-US" dirty="0"/>
          </a:p>
        </p:txBody>
      </p:sp>
      <p:sp>
        <p:nvSpPr>
          <p:cNvPr id="11" name="Rectangle 10"/>
          <p:cNvSpPr/>
          <p:nvPr/>
        </p:nvSpPr>
        <p:spPr>
          <a:xfrm>
            <a:off x="3896393" y="4971724"/>
            <a:ext cx="1650863" cy="333632"/>
          </a:xfrm>
          <a:prstGeom prst="rect">
            <a:avLst/>
          </a:prstGeom>
          <a:solidFill>
            <a:srgbClr val="861F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Landing</a:t>
            </a:r>
            <a:endParaRPr lang="en-US" dirty="0"/>
          </a:p>
        </p:txBody>
      </p:sp>
      <p:cxnSp>
        <p:nvCxnSpPr>
          <p:cNvPr id="13" name="Straight Arrow Connector 12"/>
          <p:cNvCxnSpPr>
            <a:stCxn id="7" idx="1"/>
          </p:cNvCxnSpPr>
          <p:nvPr/>
        </p:nvCxnSpPr>
        <p:spPr>
          <a:xfrm flipH="1" flipV="1">
            <a:off x="2953265" y="1746830"/>
            <a:ext cx="931698" cy="6903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1"/>
          </p:cNvCxnSpPr>
          <p:nvPr/>
        </p:nvCxnSpPr>
        <p:spPr>
          <a:xfrm flipH="1" flipV="1">
            <a:off x="2724277" y="3105031"/>
            <a:ext cx="1172116" cy="74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p:cNvCxnSpPr>
          <p:nvPr/>
        </p:nvCxnSpPr>
        <p:spPr>
          <a:xfrm flipH="1">
            <a:off x="3175686" y="5138540"/>
            <a:ext cx="720707" cy="5879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1"/>
          </p:cNvCxnSpPr>
          <p:nvPr/>
        </p:nvCxnSpPr>
        <p:spPr>
          <a:xfrm flipH="1" flipV="1">
            <a:off x="3175687" y="4390739"/>
            <a:ext cx="720706" cy="724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1"/>
          </p:cNvCxnSpPr>
          <p:nvPr/>
        </p:nvCxnSpPr>
        <p:spPr>
          <a:xfrm flipH="1">
            <a:off x="3336325" y="3787847"/>
            <a:ext cx="560068" cy="2542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42671" y="5054258"/>
            <a:ext cx="1372529"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1910.25 (b)</a:t>
            </a:r>
            <a:endParaRPr lang="en-US" sz="1400" dirty="0">
              <a:latin typeface="Gineso Cond Bold" panose="02000506040000020004" pitchFamily="50" charset="0"/>
            </a:endParaRPr>
          </a:p>
        </p:txBody>
      </p:sp>
      <p:sp>
        <p:nvSpPr>
          <p:cNvPr id="16" name="TextBox 1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49</a:t>
            </a:r>
            <a:endParaRPr lang="en-US" sz="1400" dirty="0">
              <a:solidFill>
                <a:schemeClr val="bg1"/>
              </a:solidFill>
            </a:endParaRPr>
          </a:p>
        </p:txBody>
      </p:sp>
    </p:spTree>
    <p:extLst>
      <p:ext uri="{BB962C8B-B14F-4D97-AF65-F5344CB8AC3E}">
        <p14:creationId xmlns:p14="http://schemas.microsoft.com/office/powerpoint/2010/main" val="352282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to OSHA</a:t>
            </a:r>
            <a:endParaRPr lang="en-US" dirty="0"/>
          </a:p>
        </p:txBody>
      </p:sp>
      <p:sp>
        <p:nvSpPr>
          <p:cNvPr id="9" name="Text Placeholder 8"/>
          <p:cNvSpPr>
            <a:spLocks noGrp="1"/>
          </p:cNvSpPr>
          <p:nvPr>
            <p:ph type="body" idx="1"/>
          </p:nvPr>
        </p:nvSpPr>
        <p:spPr/>
        <p:txBody>
          <a:bodyPr/>
          <a:lstStyle/>
          <a:p>
            <a:endParaRPr lang="en-US"/>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a:t>
            </a:r>
            <a:endParaRPr lang="en-US" sz="1400" dirty="0">
              <a:solidFill>
                <a:schemeClr val="bg1"/>
              </a:solidFill>
            </a:endParaRPr>
          </a:p>
        </p:txBody>
      </p:sp>
    </p:spTree>
    <p:extLst>
      <p:ext uri="{BB962C8B-B14F-4D97-AF65-F5344CB8AC3E}">
        <p14:creationId xmlns:p14="http://schemas.microsoft.com/office/powerpoint/2010/main" val="3638125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8061893" y="1916646"/>
            <a:ext cx="5047281" cy="308077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02278" y="2037485"/>
            <a:ext cx="5047278" cy="2839094"/>
          </a:xfrm>
          <a:prstGeom prst="rect">
            <a:avLst/>
          </a:prstGeom>
        </p:spPr>
      </p:pic>
      <p:sp>
        <p:nvSpPr>
          <p:cNvPr id="7" name="Content Placeholder 8"/>
          <p:cNvSpPr txBox="1">
            <a:spLocks/>
          </p:cNvSpPr>
          <p:nvPr/>
        </p:nvSpPr>
        <p:spPr>
          <a:xfrm>
            <a:off x="3281748" y="933392"/>
            <a:ext cx="5422557" cy="4831081"/>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Standard stairs:</a:t>
            </a:r>
          </a:p>
          <a:p>
            <a:pPr marL="457200" indent="-457200">
              <a:buFont typeface="Arial" panose="020B0604020202020204" pitchFamily="34" charset="0"/>
              <a:buChar char="•"/>
            </a:pPr>
            <a:r>
              <a:rPr lang="en-US" sz="2400" dirty="0" smtClean="0"/>
              <a:t>Are installed at angles 30 to 50 degrees from horizontal</a:t>
            </a:r>
          </a:p>
          <a:p>
            <a:pPr marL="457200" indent="-457200">
              <a:buFont typeface="Arial" panose="020B0604020202020204" pitchFamily="34" charset="0"/>
              <a:buChar char="•"/>
            </a:pPr>
            <a:r>
              <a:rPr lang="en-US" sz="2400" dirty="0" smtClean="0"/>
              <a:t>Have a maximum riser height of 9.5 inches</a:t>
            </a:r>
          </a:p>
          <a:p>
            <a:pPr marL="457200" indent="-457200">
              <a:buFont typeface="Arial" panose="020B0604020202020204" pitchFamily="34" charset="0"/>
              <a:buChar char="•"/>
            </a:pPr>
            <a:r>
              <a:rPr lang="en-US" sz="2400" dirty="0" smtClean="0"/>
              <a:t>Have a minimum tread depth of 9.5 inches</a:t>
            </a:r>
          </a:p>
          <a:p>
            <a:pPr marL="457200" indent="-457200">
              <a:buFont typeface="Arial" panose="020B0604020202020204" pitchFamily="34" charset="0"/>
              <a:buChar char="•"/>
            </a:pPr>
            <a:r>
              <a:rPr lang="en-US" sz="2400" dirty="0" smtClean="0"/>
              <a:t>Have a minimum width of 22 inches</a:t>
            </a:r>
          </a:p>
          <a:p>
            <a:pPr marL="457200" indent="-457200">
              <a:buFont typeface="Arial" panose="020B0604020202020204" pitchFamily="34" charset="0"/>
              <a:buChar char="•"/>
            </a:pPr>
            <a:r>
              <a:rPr lang="en-US" sz="2400" dirty="0" smtClean="0"/>
              <a:t>Have a minimum vertical clearance of 6’ 8” at the leading edge of the tread</a:t>
            </a:r>
          </a:p>
        </p:txBody>
      </p:sp>
      <p:sp>
        <p:nvSpPr>
          <p:cNvPr id="8" name="TextBox 7"/>
          <p:cNvSpPr txBox="1"/>
          <p:nvPr/>
        </p:nvSpPr>
        <p:spPr>
          <a:xfrm>
            <a:off x="7331776" y="5456696"/>
            <a:ext cx="1372529"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1910.25 (c)</a:t>
            </a:r>
            <a:endParaRPr lang="en-US" sz="1400" dirty="0">
              <a:latin typeface="Gineso Cond Bold" panose="02000506040000020004" pitchFamily="50" charset="0"/>
            </a:endParaRPr>
          </a:p>
        </p:txBody>
      </p:sp>
      <p:sp>
        <p:nvSpPr>
          <p:cNvPr id="9" name="TextBox 8"/>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50</a:t>
            </a:r>
            <a:endParaRPr lang="en-US" sz="1400" dirty="0">
              <a:solidFill>
                <a:schemeClr val="bg1"/>
              </a:solidFill>
            </a:endParaRPr>
          </a:p>
        </p:txBody>
      </p:sp>
    </p:spTree>
    <p:extLst>
      <p:ext uri="{BB962C8B-B14F-4D97-AF65-F5344CB8AC3E}">
        <p14:creationId xmlns:p14="http://schemas.microsoft.com/office/powerpoint/2010/main" val="1347208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Repair Pits</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6783861" y="976505"/>
            <a:ext cx="5350477" cy="4954738"/>
          </a:xfrm>
        </p:spPr>
      </p:pic>
      <p:sp>
        <p:nvSpPr>
          <p:cNvPr id="10" name="Content Placeholder 2"/>
          <p:cNvSpPr txBox="1">
            <a:spLocks/>
          </p:cNvSpPr>
          <p:nvPr/>
        </p:nvSpPr>
        <p:spPr>
          <a:xfrm>
            <a:off x="838200" y="1276985"/>
            <a:ext cx="5181600" cy="4351338"/>
          </a:xfrm>
          <a:prstGeom prst="rect">
            <a:avLst/>
          </a:prstGeom>
        </p:spPr>
        <p:txBody>
          <a:bodyPr vert="horz" lIns="91440" tIns="45720" rIns="91440" bIns="45720" rtlCol="0">
            <a:normAutofit lnSpcReduction="10000"/>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Many vehicle repair or maintenance centers utilize repair or service pits. These pits allow workers to access and assemble, install, maintain or repair components underneath a vehicle. </a:t>
            </a:r>
          </a:p>
          <a:p>
            <a:endParaRPr lang="en-US" dirty="0"/>
          </a:p>
          <a:p>
            <a:r>
              <a:rPr lang="en-US" dirty="0" smtClean="0"/>
              <a:t>Repair and service pits can present a fall hazard to both workers.</a:t>
            </a:r>
          </a:p>
          <a:p>
            <a:endParaRPr lang="en-US" dirty="0"/>
          </a:p>
          <a:p>
            <a:endParaRPr lang="en-US" dirty="0" smtClean="0"/>
          </a:p>
          <a:p>
            <a:endParaRPr lang="en-US" dirty="0"/>
          </a:p>
        </p:txBody>
      </p:sp>
      <p:sp>
        <p:nvSpPr>
          <p:cNvPr id="11" name="Multiply 10"/>
          <p:cNvSpPr/>
          <p:nvPr/>
        </p:nvSpPr>
        <p:spPr>
          <a:xfrm>
            <a:off x="7475839" y="1173891"/>
            <a:ext cx="3966519" cy="4260333"/>
          </a:xfrm>
          <a:prstGeom prst="mathMultiply">
            <a:avLst/>
          </a:prstGeom>
          <a:solidFill>
            <a:srgbClr val="FF0000">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51</a:t>
            </a:r>
            <a:endParaRPr lang="en-US" sz="1400" dirty="0">
              <a:solidFill>
                <a:schemeClr val="bg1"/>
              </a:solidFill>
            </a:endParaRPr>
          </a:p>
        </p:txBody>
      </p:sp>
    </p:spTree>
    <p:extLst>
      <p:ext uri="{BB962C8B-B14F-4D97-AF65-F5344CB8AC3E}">
        <p14:creationId xmlns:p14="http://schemas.microsoft.com/office/powerpoint/2010/main" val="20749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Repair Pits</a:t>
            </a:r>
            <a:endParaRPr lang="en-US" dirty="0"/>
          </a:p>
        </p:txBody>
      </p:sp>
      <p:sp>
        <p:nvSpPr>
          <p:cNvPr id="3" name="Content Placeholder 2"/>
          <p:cNvSpPr>
            <a:spLocks noGrp="1"/>
          </p:cNvSpPr>
          <p:nvPr>
            <p:ph idx="1"/>
          </p:nvPr>
        </p:nvSpPr>
        <p:spPr>
          <a:xfrm>
            <a:off x="838200" y="1021084"/>
            <a:ext cx="5883876" cy="4831081"/>
          </a:xfrm>
        </p:spPr>
        <p:txBody>
          <a:bodyPr>
            <a:normAutofit fontScale="77500" lnSpcReduction="20000"/>
          </a:bodyPr>
          <a:lstStyle/>
          <a:p>
            <a:r>
              <a:rPr lang="en-US" dirty="0" smtClean="0"/>
              <a:t>Fall protection systems are not required for pits less than 10 feet deep as long as the employer:</a:t>
            </a:r>
          </a:p>
          <a:p>
            <a:pPr marL="457200" indent="-457200">
              <a:buFont typeface="Arial" panose="020B0604020202020204" pitchFamily="34" charset="0"/>
              <a:buChar char="•"/>
            </a:pPr>
            <a:r>
              <a:rPr lang="en-US" dirty="0" smtClean="0"/>
              <a:t>Limits access within 6 feet of the edge of the pit to authorized, trained employees</a:t>
            </a:r>
          </a:p>
          <a:p>
            <a:pPr marL="457200" indent="-457200">
              <a:buFont typeface="Arial" panose="020B0604020202020204" pitchFamily="34" charset="0"/>
              <a:buChar char="•"/>
            </a:pPr>
            <a:r>
              <a:rPr lang="en-US" dirty="0" smtClean="0"/>
              <a:t>Applies floor markings at least 6 feet from the edge of the pit or places an appropriate warning line around the edge of the pit; and</a:t>
            </a:r>
          </a:p>
          <a:p>
            <a:pPr marL="457200" indent="-457200">
              <a:buFont typeface="Arial" panose="020B0604020202020204" pitchFamily="34" charset="0"/>
              <a:buChar char="•"/>
            </a:pPr>
            <a:r>
              <a:rPr lang="en-US" dirty="0" smtClean="0"/>
              <a:t>Posts readily visible caution signs meeting </a:t>
            </a:r>
            <a:r>
              <a:rPr lang="en-US" dirty="0" smtClean="0">
                <a:latin typeface="Arial Narrow" panose="020B0606020202030204" pitchFamily="34" charset="0"/>
              </a:rPr>
              <a:t>§</a:t>
            </a:r>
            <a:r>
              <a:rPr lang="en-US" dirty="0" smtClean="0"/>
              <a:t>1910.145 and stating “Caution – Open Pit.” </a:t>
            </a:r>
            <a:br>
              <a:rPr lang="en-US" dirty="0" smtClean="0"/>
            </a:br>
            <a:endParaRPr lang="en-US" dirty="0" smtClean="0"/>
          </a:p>
          <a:p>
            <a:r>
              <a:rPr lang="en-US" dirty="0" smtClean="0"/>
              <a:t>Pits that are more than 10’ deep or do not meet the above requirements must use fall protection systems such as guardrails or safety nets to protect workers. </a:t>
            </a:r>
            <a:endParaRPr lang="en-US" dirty="0"/>
          </a:p>
        </p:txBody>
      </p:sp>
      <p:pic>
        <p:nvPicPr>
          <p:cNvPr id="2050" name="Picture 2" descr="Image result for jiffy lube service p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81568" y="926156"/>
            <a:ext cx="5189838" cy="50364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56207" y="5544388"/>
            <a:ext cx="1161858"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1910.28(b)(8)</a:t>
            </a:r>
            <a:endParaRPr lang="en-US" sz="1400" dirty="0">
              <a:latin typeface="Gineso Cond Bold" panose="02000506040000020004" pitchFamily="50" charset="0"/>
            </a:endParaRPr>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52</a:t>
            </a:r>
            <a:endParaRPr lang="en-US" sz="1400" dirty="0">
              <a:solidFill>
                <a:schemeClr val="bg1"/>
              </a:solidFill>
            </a:endParaRPr>
          </a:p>
        </p:txBody>
      </p:sp>
    </p:spTree>
    <p:extLst>
      <p:ext uri="{BB962C8B-B14F-4D97-AF65-F5344CB8AC3E}">
        <p14:creationId xmlns:p14="http://schemas.microsoft.com/office/powerpoint/2010/main" val="3427505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Ladder Safety Systems</a:t>
            </a:r>
            <a:endParaRPr lang="en-US" dirty="0"/>
          </a:p>
        </p:txBody>
      </p:sp>
      <p:pic>
        <p:nvPicPr>
          <p:cNvPr id="8"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1" y="972252"/>
            <a:ext cx="5290457" cy="4968199"/>
          </a:xfrm>
        </p:spPr>
      </p:pic>
      <p:sp>
        <p:nvSpPr>
          <p:cNvPr id="11" name="Content Placeholder 10"/>
          <p:cNvSpPr>
            <a:spLocks noGrp="1"/>
          </p:cNvSpPr>
          <p:nvPr>
            <p:ph sz="half" idx="2"/>
          </p:nvPr>
        </p:nvSpPr>
        <p:spPr/>
        <p:txBody>
          <a:bodyPr/>
          <a:lstStyle/>
          <a:p>
            <a:r>
              <a:rPr lang="en-US" dirty="0" smtClean="0"/>
              <a:t>Ladder safety systems are required for newly installed or replaced fixed ladders over 24 feet in length.</a:t>
            </a:r>
          </a:p>
          <a:p>
            <a:endParaRPr lang="en-US" dirty="0"/>
          </a:p>
          <a:p>
            <a:endParaRPr lang="en-US" dirty="0" smtClean="0"/>
          </a:p>
          <a:p>
            <a:endParaRPr lang="en-US" dirty="0"/>
          </a:p>
        </p:txBody>
      </p:sp>
      <p:sp>
        <p:nvSpPr>
          <p:cNvPr id="5" name="TextBox 4"/>
          <p:cNvSpPr txBox="1"/>
          <p:nvPr/>
        </p:nvSpPr>
        <p:spPr>
          <a:xfrm>
            <a:off x="5655149" y="5544388"/>
            <a:ext cx="1163973" cy="307777"/>
          </a:xfrm>
          <a:prstGeom prst="rect">
            <a:avLst/>
          </a:prstGeom>
          <a:noFill/>
        </p:spPr>
        <p:txBody>
          <a:bodyPr wrap="non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1910.28(b)(9)</a:t>
            </a:r>
            <a:endParaRPr lang="en-US" sz="1400" dirty="0">
              <a:latin typeface="Gineso Cond Bold" panose="02000506040000020004" pitchFamily="50" charset="0"/>
            </a:endParaRPr>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53</a:t>
            </a:r>
            <a:endParaRPr lang="en-US" sz="1400" dirty="0">
              <a:solidFill>
                <a:schemeClr val="bg1"/>
              </a:solidFill>
            </a:endParaRPr>
          </a:p>
        </p:txBody>
      </p:sp>
    </p:spTree>
    <p:extLst>
      <p:ext uri="{BB962C8B-B14F-4D97-AF65-F5344CB8AC3E}">
        <p14:creationId xmlns:p14="http://schemas.microsoft.com/office/powerpoint/2010/main" val="2913427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Restraint Systems</a:t>
            </a:r>
            <a:endParaRPr lang="en-US" dirty="0"/>
          </a:p>
        </p:txBody>
      </p:sp>
      <p:sp>
        <p:nvSpPr>
          <p:cNvPr id="3" name="Content Placeholder 2"/>
          <p:cNvSpPr>
            <a:spLocks noGrp="1"/>
          </p:cNvSpPr>
          <p:nvPr>
            <p:ph sz="half" idx="1"/>
          </p:nvPr>
        </p:nvSpPr>
        <p:spPr>
          <a:xfrm>
            <a:off x="838200" y="1276985"/>
            <a:ext cx="4608443" cy="4351338"/>
          </a:xfrm>
        </p:spPr>
        <p:txBody>
          <a:bodyPr>
            <a:normAutofit fontScale="92500" lnSpcReduction="20000"/>
          </a:bodyPr>
          <a:lstStyle/>
          <a:p>
            <a:r>
              <a:rPr lang="en-US" dirty="0" smtClean="0"/>
              <a:t>Fall restraint systems prevent you from reaching an unguarded edge or otherwise limit a fall distance to two feet or less.</a:t>
            </a:r>
          </a:p>
          <a:p>
            <a:endParaRPr lang="en-US" dirty="0"/>
          </a:p>
          <a:p>
            <a:r>
              <a:rPr lang="en-US" dirty="0" smtClean="0"/>
              <a:t>Fall restraint systems are unique to the work site, work task, and employer.  Your employer should provide additional training if you are expected to use a fall restraint system.</a:t>
            </a:r>
            <a:endParaRPr lang="en-US" dirty="0"/>
          </a:p>
        </p:txBody>
      </p:sp>
      <p:pic>
        <p:nvPicPr>
          <p:cNvPr id="21506" name="Picture 2" descr="http://leachs.net/wordpress/wp-content/uploads/2017/04/Safe-Working-Area-e1493289614206-1024x717.jpg"/>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4932" y="1121118"/>
            <a:ext cx="6437068" cy="45072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41804" y="5320546"/>
            <a:ext cx="1813127"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 </a:t>
            </a: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1910.140</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54</a:t>
            </a:r>
            <a:endParaRPr lang="en-US" sz="1400" dirty="0">
              <a:solidFill>
                <a:schemeClr val="bg1"/>
              </a:solidFill>
            </a:endParaRPr>
          </a:p>
        </p:txBody>
      </p:sp>
    </p:spTree>
    <p:extLst>
      <p:ext uri="{BB962C8B-B14F-4D97-AF65-F5344CB8AC3E}">
        <p14:creationId xmlns:p14="http://schemas.microsoft.com/office/powerpoint/2010/main" val="3727943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Arrest Systems</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92764" y="978832"/>
            <a:ext cx="4823792" cy="4958142"/>
          </a:xfrm>
        </p:spPr>
      </p:pic>
      <p:sp>
        <p:nvSpPr>
          <p:cNvPr id="4" name="Content Placeholder 3"/>
          <p:cNvSpPr>
            <a:spLocks noGrp="1"/>
          </p:cNvSpPr>
          <p:nvPr>
            <p:ph sz="half" idx="2"/>
          </p:nvPr>
        </p:nvSpPr>
        <p:spPr/>
        <p:txBody>
          <a:bodyPr/>
          <a:lstStyle/>
          <a:p>
            <a:r>
              <a:rPr lang="en-US" dirty="0" smtClean="0"/>
              <a:t>Personal fall arrest systems (PFAS) exist so that if you have a fall, the fall distance is limited to six feet or less.</a:t>
            </a:r>
          </a:p>
          <a:p>
            <a:endParaRPr lang="en-US" dirty="0"/>
          </a:p>
          <a:p>
            <a:r>
              <a:rPr lang="en-US" dirty="0" smtClean="0"/>
              <a:t>PFAS are unique to the work site, work task, and employer. Your employer should provide additional training if you are required to use a PFAS.</a:t>
            </a:r>
            <a:endParaRPr lang="en-US" dirty="0"/>
          </a:p>
        </p:txBody>
      </p:sp>
      <p:sp>
        <p:nvSpPr>
          <p:cNvPr id="6" name="TextBox 5"/>
          <p:cNvSpPr txBox="1"/>
          <p:nvPr/>
        </p:nvSpPr>
        <p:spPr>
          <a:xfrm>
            <a:off x="5467439" y="5544388"/>
            <a:ext cx="2230820" cy="307777"/>
          </a:xfrm>
          <a:prstGeom prst="rect">
            <a:avLst/>
          </a:prstGeom>
          <a:noFill/>
        </p:spPr>
        <p:txBody>
          <a:bodyPr wrap="square" rtlCol="0">
            <a:spAutoFit/>
          </a:bodyPr>
          <a:lstStyle/>
          <a:p>
            <a:pPr algn="ct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1910.28(b), </a:t>
            </a:r>
            <a:r>
              <a:rPr lang="en-US" sz="1400" dirty="0">
                <a:latin typeface="Gineso Cond Bold" panose="02000506040000020004" pitchFamily="50" charset="0"/>
                <a:cs typeface="Times New Roman" panose="02020603050405020304" pitchFamily="18" charset="0"/>
              </a:rPr>
              <a:t>§</a:t>
            </a:r>
            <a:r>
              <a:rPr lang="en-US" sz="1400" dirty="0" smtClean="0">
                <a:latin typeface="Gineso Cond Bold" panose="02000506040000020004" pitchFamily="50" charset="0"/>
                <a:cs typeface="Times New Roman" panose="02020603050405020304" pitchFamily="18" charset="0"/>
              </a:rPr>
              <a:t>1910.140</a:t>
            </a:r>
            <a:endParaRPr lang="en-US" sz="1400" dirty="0">
              <a:latin typeface="Gineso Cond Bold" panose="02000506040000020004" pitchFamily="50" charset="0"/>
            </a:endParaRP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55</a:t>
            </a:r>
            <a:endParaRPr lang="en-US" sz="1400" dirty="0">
              <a:solidFill>
                <a:schemeClr val="bg1"/>
              </a:solidFill>
            </a:endParaRPr>
          </a:p>
        </p:txBody>
      </p:sp>
    </p:spTree>
    <p:extLst>
      <p:ext uri="{BB962C8B-B14F-4D97-AF65-F5344CB8AC3E}">
        <p14:creationId xmlns:p14="http://schemas.microsoft.com/office/powerpoint/2010/main" val="3427321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dirty="0" smtClean="0"/>
              <a:t>ACTIVITY SIX</a:t>
            </a:r>
            <a:endParaRPr lang="en-US" dirty="0"/>
          </a:p>
        </p:txBody>
      </p:sp>
      <p:sp>
        <p:nvSpPr>
          <p:cNvPr id="7" name="Text Placeholder 6"/>
          <p:cNvSpPr>
            <a:spLocks noGrp="1"/>
          </p:cNvSpPr>
          <p:nvPr>
            <p:ph type="body" sz="quarter" idx="4294967295"/>
          </p:nvPr>
        </p:nvSpPr>
        <p:spPr>
          <a:xfrm>
            <a:off x="624840" y="1198895"/>
            <a:ext cx="4495800" cy="4702175"/>
          </a:xfrm>
        </p:spPr>
        <p:txBody>
          <a:bodyPr/>
          <a:lstStyle/>
          <a:p>
            <a:r>
              <a:rPr lang="en-US" dirty="0" smtClean="0">
                <a:solidFill>
                  <a:schemeClr val="bg1"/>
                </a:solidFill>
              </a:rPr>
              <a:t>What fall hazards are visible in this photo?</a:t>
            </a:r>
          </a:p>
          <a:p>
            <a:endParaRPr lang="en-US" dirty="0">
              <a:solidFill>
                <a:schemeClr val="bg1"/>
              </a:solidFill>
            </a:endParaRPr>
          </a:p>
          <a:p>
            <a:r>
              <a:rPr lang="en-US" dirty="0" smtClean="0">
                <a:solidFill>
                  <a:schemeClr val="bg1"/>
                </a:solidFill>
              </a:rPr>
              <a:t>What hazard controls are visible in this photo?</a:t>
            </a:r>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5183" y="1036361"/>
            <a:ext cx="6506817" cy="4880113"/>
          </a:xfrm>
          <a:prstGeom prst="rect">
            <a:avLst/>
          </a:prstGeom>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56</a:t>
            </a:r>
            <a:endParaRPr lang="en-US" sz="1400" dirty="0">
              <a:solidFill>
                <a:schemeClr val="bg1"/>
              </a:solidFill>
            </a:endParaRPr>
          </a:p>
        </p:txBody>
      </p:sp>
    </p:spTree>
    <p:custDataLst>
      <p:tags r:id="rId1"/>
    </p:custDataLst>
    <p:extLst>
      <p:ext uri="{BB962C8B-B14F-4D97-AF65-F5344CB8AC3E}">
        <p14:creationId xmlns:p14="http://schemas.microsoft.com/office/powerpoint/2010/main" val="36309683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 and Feasibility</a:t>
            </a:r>
            <a:endParaRPr lang="en-US" dirty="0"/>
          </a:p>
        </p:txBody>
      </p:sp>
      <p:sp>
        <p:nvSpPr>
          <p:cNvPr id="3" name="Content Placeholder 2"/>
          <p:cNvSpPr>
            <a:spLocks noGrp="1"/>
          </p:cNvSpPr>
          <p:nvPr>
            <p:ph idx="1"/>
          </p:nvPr>
        </p:nvSpPr>
        <p:spPr>
          <a:xfrm>
            <a:off x="838201" y="1021084"/>
            <a:ext cx="4388708" cy="4831081"/>
          </a:xfrm>
        </p:spPr>
        <p:txBody>
          <a:bodyPr/>
          <a:lstStyle/>
          <a:p>
            <a:r>
              <a:rPr lang="en-US" dirty="0" smtClean="0"/>
              <a:t>What does the word “feasible” mean?</a:t>
            </a:r>
          </a:p>
          <a:p>
            <a:endParaRPr lang="en-US" dirty="0" smtClean="0"/>
          </a:p>
          <a:p>
            <a:r>
              <a:rPr lang="en-US" dirty="0" smtClean="0"/>
              <a:t>Is fall protection always feasible?</a:t>
            </a:r>
          </a:p>
          <a:p>
            <a:endParaRPr lang="en-US" dirty="0"/>
          </a:p>
          <a:p>
            <a:r>
              <a:rPr lang="en-US" dirty="0" smtClean="0"/>
              <a:t>What do you think OSHA would say to an employer who says fall protection isn’t feasible?</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470" y="986996"/>
            <a:ext cx="6622810" cy="4967108"/>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57</a:t>
            </a:r>
            <a:endParaRPr lang="en-US" sz="1400" dirty="0">
              <a:solidFill>
                <a:schemeClr val="bg1"/>
              </a:solidFill>
            </a:endParaRPr>
          </a:p>
        </p:txBody>
      </p:sp>
    </p:spTree>
    <p:extLst>
      <p:ext uri="{BB962C8B-B14F-4D97-AF65-F5344CB8AC3E}">
        <p14:creationId xmlns:p14="http://schemas.microsoft.com/office/powerpoint/2010/main" val="2773115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 and Feasibility</a:t>
            </a:r>
            <a:endParaRPr lang="en-US" dirty="0"/>
          </a:p>
        </p:txBody>
      </p:sp>
      <p:sp>
        <p:nvSpPr>
          <p:cNvPr id="3" name="Content Placeholder 2"/>
          <p:cNvSpPr>
            <a:spLocks noGrp="1"/>
          </p:cNvSpPr>
          <p:nvPr>
            <p:ph idx="1"/>
          </p:nvPr>
        </p:nvSpPr>
        <p:spPr/>
        <p:txBody>
          <a:bodyPr>
            <a:normAutofit fontScale="85000" lnSpcReduction="20000"/>
          </a:bodyPr>
          <a:lstStyle/>
          <a:p>
            <a:r>
              <a:rPr lang="en-US" i="1" dirty="0"/>
              <a:t>Infeasible</a:t>
            </a:r>
            <a:r>
              <a:rPr lang="en-US" dirty="0"/>
              <a:t> means that it is impossible to perform the work while using a conventional fall protection system, or that it is technologically impossible to use a conventional system</a:t>
            </a:r>
            <a:r>
              <a:rPr lang="en-US" dirty="0" smtClean="0"/>
              <a:t>.</a:t>
            </a:r>
            <a:br>
              <a:rPr lang="en-US" dirty="0" smtClean="0"/>
            </a:br>
            <a:endParaRPr lang="en-US" dirty="0"/>
          </a:p>
          <a:p>
            <a:r>
              <a:rPr lang="en-US" b="1" dirty="0" smtClean="0"/>
              <a:t>“Infeasible” </a:t>
            </a:r>
            <a:r>
              <a:rPr lang="en-US" b="1" dirty="0"/>
              <a:t>is </a:t>
            </a:r>
            <a:r>
              <a:rPr lang="en-US" b="1" dirty="0" smtClean="0"/>
              <a:t>strictly defined by OSHA.</a:t>
            </a:r>
            <a:br>
              <a:rPr lang="en-US" b="1" dirty="0" smtClean="0"/>
            </a:br>
            <a:endParaRPr lang="en-US" b="1" dirty="0" smtClean="0"/>
          </a:p>
          <a:p>
            <a:r>
              <a:rPr lang="en-US" sz="3200" dirty="0" smtClean="0">
                <a:latin typeface="Arial Narrow" panose="020B0606020202030204" pitchFamily="34" charset="0"/>
                <a:cs typeface="Times New Roman" panose="02020603050405020304" pitchFamily="18" charset="0"/>
              </a:rPr>
              <a:t>OSHA presumes that fall protection </a:t>
            </a:r>
            <a:r>
              <a:rPr lang="en-US" sz="3200" dirty="0">
                <a:latin typeface="Arial Narrow" panose="020B0606020202030204" pitchFamily="34" charset="0"/>
                <a:cs typeface="Times New Roman" panose="02020603050405020304" pitchFamily="18" charset="0"/>
              </a:rPr>
              <a:t>is feasible and will not create a greater hazard to use at least one of the above-listed fall protection systems specified in paragraph (b)(1)(</a:t>
            </a:r>
            <a:r>
              <a:rPr lang="en-US" sz="3200" dirty="0" err="1">
                <a:latin typeface="Arial Narrow" panose="020B0606020202030204" pitchFamily="34" charset="0"/>
                <a:cs typeface="Times New Roman" panose="02020603050405020304" pitchFamily="18" charset="0"/>
              </a:rPr>
              <a:t>i</a:t>
            </a:r>
            <a:r>
              <a:rPr lang="en-US" sz="3200" dirty="0">
                <a:latin typeface="Arial Narrow" panose="020B0606020202030204" pitchFamily="34" charset="0"/>
                <a:cs typeface="Times New Roman" panose="02020603050405020304" pitchFamily="18" charset="0"/>
              </a:rPr>
              <a:t>) of this section. </a:t>
            </a:r>
            <a:endParaRPr lang="en-US" sz="3200" dirty="0" smtClean="0">
              <a:latin typeface="Arial Narrow" panose="020B0606020202030204" pitchFamily="34" charset="0"/>
              <a:cs typeface="Times New Roman" panose="02020603050405020304" pitchFamily="18" charset="0"/>
            </a:endParaRPr>
          </a:p>
          <a:p>
            <a:r>
              <a:rPr lang="en-US" sz="3200" dirty="0" smtClean="0">
                <a:latin typeface="Arial Narrow" panose="020B0606020202030204" pitchFamily="34" charset="0"/>
                <a:cs typeface="Times New Roman" panose="02020603050405020304" pitchFamily="18" charset="0"/>
              </a:rPr>
              <a:t>The </a:t>
            </a:r>
            <a:r>
              <a:rPr lang="en-US" sz="3200" dirty="0">
                <a:latin typeface="Arial Narrow" panose="020B0606020202030204" pitchFamily="34" charset="0"/>
                <a:cs typeface="Times New Roman" panose="02020603050405020304" pitchFamily="18" charset="0"/>
              </a:rPr>
              <a:t>employer has the burden of establishing that </a:t>
            </a:r>
            <a:r>
              <a:rPr lang="en-US" sz="3200" dirty="0" smtClean="0">
                <a:latin typeface="Arial Narrow" panose="020B0606020202030204" pitchFamily="34" charset="0"/>
                <a:cs typeface="Times New Roman" panose="02020603050405020304" pitchFamily="18" charset="0"/>
              </a:rPr>
              <a:t>fall protection </a:t>
            </a:r>
            <a:r>
              <a:rPr lang="en-US" sz="3200" dirty="0">
                <a:latin typeface="Arial Narrow" panose="020B0606020202030204" pitchFamily="34" charset="0"/>
                <a:cs typeface="Times New Roman" panose="02020603050405020304" pitchFamily="18" charset="0"/>
              </a:rPr>
              <a:t>is not feasible or creates a greater hazard to provide the fall protection systems specified in paragraph (b)(1)(</a:t>
            </a:r>
            <a:r>
              <a:rPr lang="en-US" sz="3200" dirty="0" err="1">
                <a:latin typeface="Arial Narrow" panose="020B0606020202030204" pitchFamily="34" charset="0"/>
                <a:cs typeface="Times New Roman" panose="02020603050405020304" pitchFamily="18" charset="0"/>
              </a:rPr>
              <a:t>i</a:t>
            </a:r>
            <a:r>
              <a:rPr lang="en-US" sz="3200" dirty="0">
                <a:latin typeface="Arial Narrow" panose="020B0606020202030204" pitchFamily="34" charset="0"/>
                <a:cs typeface="Times New Roman" panose="02020603050405020304" pitchFamily="18" charset="0"/>
              </a:rPr>
              <a:t>) and that it is necessary to implement a fall protection plan that complies with §1926.502(k) in the particular work operation, in lieu of implementing any of those systems</a:t>
            </a:r>
            <a:r>
              <a:rPr lang="en-US" sz="3200" dirty="0" smtClean="0">
                <a:latin typeface="Arial Narrow" panose="020B0606020202030204" pitchFamily="34" charset="0"/>
                <a:cs typeface="Times New Roman" panose="02020603050405020304" pitchFamily="18" charset="0"/>
              </a:rPr>
              <a:t>.</a:t>
            </a:r>
            <a:endParaRPr lang="en-US" i="1" dirty="0"/>
          </a:p>
          <a:p>
            <a:endParaRPr lang="en-US" dirty="0"/>
          </a:p>
        </p:txBody>
      </p:sp>
      <p:sp>
        <p:nvSpPr>
          <p:cNvPr id="4" name="TextBox 3"/>
          <p:cNvSpPr txBox="1"/>
          <p:nvPr/>
        </p:nvSpPr>
        <p:spPr>
          <a:xfrm>
            <a:off x="8773298" y="5053913"/>
            <a:ext cx="2334293" cy="369332"/>
          </a:xfrm>
          <a:prstGeom prst="rect">
            <a:avLst/>
          </a:prstGeom>
          <a:noFill/>
        </p:spPr>
        <p:txBody>
          <a:bodyPr wrap="none" rtlCol="0">
            <a:spAutoFit/>
          </a:bodyPr>
          <a:lstStyle/>
          <a:p>
            <a:r>
              <a:rPr lang="en-US" dirty="0">
                <a:latin typeface="Arial Narrow" panose="020B0606020202030204" pitchFamily="34" charset="0"/>
                <a:cs typeface="Times New Roman" panose="02020603050405020304" pitchFamily="18" charset="0"/>
              </a:rPr>
              <a:t>[ §1910.28(b)(1)(</a:t>
            </a:r>
            <a:r>
              <a:rPr lang="en-US" dirty="0" err="1">
                <a:latin typeface="Arial Narrow" panose="020B0606020202030204" pitchFamily="34" charset="0"/>
                <a:cs typeface="Times New Roman" panose="02020603050405020304" pitchFamily="18" charset="0"/>
              </a:rPr>
              <a:t>i</a:t>
            </a:r>
            <a:r>
              <a:rPr lang="en-US" dirty="0">
                <a:latin typeface="Arial Narrow" panose="020B0606020202030204" pitchFamily="34" charset="0"/>
                <a:cs typeface="Times New Roman" panose="02020603050405020304" pitchFamily="18" charset="0"/>
              </a:rPr>
              <a:t>), Note ]</a:t>
            </a:r>
            <a:endParaRPr lang="en-US" dirty="0"/>
          </a:p>
        </p:txBody>
      </p:sp>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58</a:t>
            </a:r>
            <a:endParaRPr lang="en-US" sz="1400" dirty="0">
              <a:solidFill>
                <a:schemeClr val="bg1"/>
              </a:solidFill>
            </a:endParaRPr>
          </a:p>
        </p:txBody>
      </p:sp>
    </p:spTree>
    <p:extLst>
      <p:ext uri="{BB962C8B-B14F-4D97-AF65-F5344CB8AC3E}">
        <p14:creationId xmlns:p14="http://schemas.microsoft.com/office/powerpoint/2010/main" val="1518424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Best Practices</a:t>
            </a:r>
            <a:endParaRPr lang="en-US" dirty="0"/>
          </a:p>
        </p:txBody>
      </p:sp>
      <p:sp>
        <p:nvSpPr>
          <p:cNvPr id="9" name="Text Placeholder 8"/>
          <p:cNvSpPr>
            <a:spLocks noGrp="1"/>
          </p:cNvSpPr>
          <p:nvPr>
            <p:ph type="body" idx="1"/>
          </p:nvPr>
        </p:nvSpPr>
        <p:spPr/>
        <p:txBody>
          <a:bodyPr/>
          <a:lstStyle/>
          <a:p>
            <a:endParaRPr lang="en-US"/>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59</a:t>
            </a:r>
            <a:endParaRPr lang="en-US" sz="1400" dirty="0">
              <a:solidFill>
                <a:schemeClr val="bg1"/>
              </a:solidFill>
            </a:endParaRPr>
          </a:p>
        </p:txBody>
      </p:sp>
    </p:spTree>
    <p:extLst>
      <p:ext uri="{BB962C8B-B14F-4D97-AF65-F5344CB8AC3E}">
        <p14:creationId xmlns:p14="http://schemas.microsoft.com/office/powerpoint/2010/main" val="1815276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normAutofit/>
          </a:bodyPr>
          <a:lstStyle/>
          <a:p>
            <a:r>
              <a:rPr lang="en-US" altLang="en-US" dirty="0" smtClean="0"/>
              <a:t>Why is OSHA Important to You?</a:t>
            </a:r>
          </a:p>
        </p:txBody>
      </p:sp>
      <p:sp>
        <p:nvSpPr>
          <p:cNvPr id="5122" name="Content Placeholder 1"/>
          <p:cNvSpPr>
            <a:spLocks noGrp="1"/>
          </p:cNvSpPr>
          <p:nvPr>
            <p:ph idx="1"/>
          </p:nvPr>
        </p:nvSpPr>
        <p:spPr/>
        <p:txBody>
          <a:bodyPr>
            <a:normAutofit lnSpcReduction="10000"/>
          </a:bodyPr>
          <a:lstStyle/>
          <a:p>
            <a:r>
              <a:rPr lang="en-US" dirty="0" smtClean="0"/>
              <a:t>5,147 workers were killed on the job in 2017</a:t>
            </a:r>
          </a:p>
          <a:p>
            <a:pPr lvl="1"/>
            <a:r>
              <a:rPr lang="en-US" dirty="0" smtClean="0"/>
              <a:t>An average of 14 workers die every day.</a:t>
            </a:r>
          </a:p>
          <a:p>
            <a:pPr lvl="1"/>
            <a:r>
              <a:rPr lang="en-US" dirty="0" smtClean="0"/>
              <a:t>887 Workers will killed by slips, trips and falls</a:t>
            </a:r>
          </a:p>
          <a:p>
            <a:pPr lvl="1"/>
            <a:r>
              <a:rPr lang="en-US" dirty="0" smtClean="0"/>
              <a:t>56% of Falls were from 15 feet or less </a:t>
            </a:r>
          </a:p>
          <a:p>
            <a:endParaRPr lang="en-US" dirty="0" smtClean="0"/>
          </a:p>
          <a:p>
            <a:r>
              <a:rPr lang="en-US" dirty="0"/>
              <a:t>In 2018, nearly one million </a:t>
            </a:r>
            <a:r>
              <a:rPr lang="en-US" dirty="0" smtClean="0"/>
              <a:t>injury cases </a:t>
            </a:r>
            <a:r>
              <a:rPr lang="en-US" dirty="0"/>
              <a:t>were reported involving days away from work</a:t>
            </a:r>
            <a:r>
              <a:rPr lang="en-US" dirty="0" smtClean="0"/>
              <a:t>.</a:t>
            </a:r>
          </a:p>
          <a:p>
            <a:pPr marL="1142983" lvl="1" indent="-457200"/>
            <a:r>
              <a:rPr lang="en-US" dirty="0" smtClean="0"/>
              <a:t>240,160 </a:t>
            </a:r>
            <a:r>
              <a:rPr lang="en-US" dirty="0"/>
              <a:t>of those cases (26.67%) were the result of falls</a:t>
            </a:r>
            <a:r>
              <a:rPr lang="en-US" dirty="0" smtClean="0"/>
              <a:t>.</a:t>
            </a:r>
          </a:p>
          <a:p>
            <a:pPr marL="1142983" lvl="1" indent="-457200"/>
            <a:r>
              <a:rPr lang="en-US" dirty="0" smtClean="0"/>
              <a:t>52,510 </a:t>
            </a:r>
            <a:r>
              <a:rPr lang="en-US" dirty="0"/>
              <a:t>involved a fall to a lower level (5.83%).</a:t>
            </a:r>
            <a:br>
              <a:rPr lang="en-US" dirty="0"/>
            </a:br>
            <a:endParaRPr lang="en-US" dirty="0"/>
          </a:p>
          <a:p>
            <a:r>
              <a:rPr lang="en-US" dirty="0"/>
              <a:t>About 2.8 million serious workplace injuries and illnesses were reported by private industry employers in 2017</a:t>
            </a:r>
          </a:p>
        </p:txBody>
      </p:sp>
      <p:sp>
        <p:nvSpPr>
          <p:cNvPr id="7" name="TextBox 6"/>
          <p:cNvSpPr txBox="1"/>
          <p:nvPr/>
        </p:nvSpPr>
        <p:spPr>
          <a:xfrm>
            <a:off x="8843011" y="5735744"/>
            <a:ext cx="3342640" cy="246221"/>
          </a:xfrm>
          <a:prstGeom prst="rect">
            <a:avLst/>
          </a:prstGeom>
          <a:noFill/>
        </p:spPr>
        <p:txBody>
          <a:bodyPr wrap="square" rtlCol="0">
            <a:spAutoFit/>
          </a:bodyPr>
          <a:lstStyle/>
          <a:p>
            <a:r>
              <a:rPr lang="en-US" sz="1000" dirty="0"/>
              <a:t>Source:  </a:t>
            </a:r>
            <a:r>
              <a:rPr lang="en-US" sz="1000" dirty="0" smtClean="0"/>
              <a:t>2017-18 </a:t>
            </a:r>
            <a:r>
              <a:rPr lang="en-US" sz="1000" dirty="0"/>
              <a:t>OSHA Illness, Injury &amp; Fatality Program</a:t>
            </a:r>
          </a:p>
        </p:txBody>
      </p:sp>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a:solidFill>
                  <a:schemeClr val="bg1"/>
                </a:solidFill>
              </a:rPr>
              <a:t>6</a:t>
            </a:r>
          </a:p>
        </p:txBody>
      </p:sp>
    </p:spTree>
    <p:extLst>
      <p:ext uri="{BB962C8B-B14F-4D97-AF65-F5344CB8AC3E}">
        <p14:creationId xmlns:p14="http://schemas.microsoft.com/office/powerpoint/2010/main" val="70555455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a:xfrm>
            <a:off x="5461686" y="1276985"/>
            <a:ext cx="5819227" cy="4351338"/>
          </a:xfrm>
        </p:spPr>
        <p:txBody>
          <a:bodyPr>
            <a:normAutofit fontScale="92500"/>
          </a:bodyPr>
          <a:lstStyle/>
          <a:p>
            <a:r>
              <a:rPr lang="en-US" b="1" dirty="0" smtClean="0"/>
              <a:t>Get everyone involved.</a:t>
            </a:r>
          </a:p>
          <a:p>
            <a:endParaRPr lang="en-US" dirty="0"/>
          </a:p>
          <a:p>
            <a:r>
              <a:rPr lang="en-US" dirty="0" smtClean="0"/>
              <a:t>Falls remain a leading cause of injury and death in the workplace, despite years of significant efforts by safety professionals and regulators.  </a:t>
            </a:r>
          </a:p>
          <a:p>
            <a:endParaRPr lang="en-US" dirty="0" smtClean="0"/>
          </a:p>
          <a:p>
            <a:r>
              <a:rPr lang="en-US" dirty="0" smtClean="0"/>
              <a:t>One of the keys to success in a fall prevention program is to ensure it involves your entire workplace.</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39112"/>
            <a:ext cx="4559643" cy="5034354"/>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60</a:t>
            </a:r>
            <a:endParaRPr lang="en-US" sz="1400" dirty="0">
              <a:solidFill>
                <a:schemeClr val="bg1"/>
              </a:solidFill>
            </a:endParaRPr>
          </a:p>
        </p:txBody>
      </p:sp>
    </p:spTree>
    <p:extLst>
      <p:ext uri="{BB962C8B-B14F-4D97-AF65-F5344CB8AC3E}">
        <p14:creationId xmlns:p14="http://schemas.microsoft.com/office/powerpoint/2010/main" val="135553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p:txBody>
          <a:bodyPr>
            <a:normAutofit/>
          </a:bodyPr>
          <a:lstStyle/>
          <a:p>
            <a:r>
              <a:rPr lang="en-US" b="1" dirty="0" smtClean="0"/>
              <a:t>Learn to recognize, evaluate and control falls everywhere – not just at work.</a:t>
            </a:r>
          </a:p>
          <a:p>
            <a:endParaRPr lang="en-US" dirty="0"/>
          </a:p>
          <a:p>
            <a:r>
              <a:rPr lang="en-US" dirty="0" smtClean="0"/>
              <a:t>When you are injured by a fall away from work, your absence impacts your employer!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1" y="953121"/>
            <a:ext cx="3352800" cy="5038361"/>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61</a:t>
            </a:r>
            <a:endParaRPr lang="en-US" sz="1400" dirty="0">
              <a:solidFill>
                <a:schemeClr val="bg1"/>
              </a:solidFill>
            </a:endParaRPr>
          </a:p>
        </p:txBody>
      </p:sp>
    </p:spTree>
    <p:extLst>
      <p:ext uri="{BB962C8B-B14F-4D97-AF65-F5344CB8AC3E}">
        <p14:creationId xmlns:p14="http://schemas.microsoft.com/office/powerpoint/2010/main" val="36416904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a:xfrm>
            <a:off x="6099313" y="1276985"/>
            <a:ext cx="5181600" cy="4351338"/>
          </a:xfrm>
        </p:spPr>
        <p:txBody>
          <a:bodyPr>
            <a:normAutofit/>
          </a:bodyPr>
          <a:lstStyle/>
          <a:p>
            <a:r>
              <a:rPr lang="en-US" b="1" dirty="0" smtClean="0"/>
              <a:t>Avoid improvising.</a:t>
            </a:r>
          </a:p>
          <a:p>
            <a:endParaRPr lang="en-US" dirty="0"/>
          </a:p>
          <a:p>
            <a:r>
              <a:rPr lang="en-US" dirty="0" smtClean="0"/>
              <a:t>Use the right equipment for the task. Even a fall from less than four feet can have life-changing implications.</a:t>
            </a:r>
            <a:endParaRPr lang="en-US" dirty="0"/>
          </a:p>
        </p:txBody>
      </p:sp>
      <p:pic>
        <p:nvPicPr>
          <p:cNvPr id="5" name="Picture 6" descr="Image result for riding on tailga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948822"/>
            <a:ext cx="5086625" cy="5007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62</a:t>
            </a:r>
            <a:endParaRPr lang="en-US" sz="1400" dirty="0">
              <a:solidFill>
                <a:schemeClr val="bg1"/>
              </a:solidFill>
            </a:endParaRPr>
          </a:p>
        </p:txBody>
      </p:sp>
    </p:spTree>
    <p:extLst>
      <p:ext uri="{BB962C8B-B14F-4D97-AF65-F5344CB8AC3E}">
        <p14:creationId xmlns:p14="http://schemas.microsoft.com/office/powerpoint/2010/main" val="30720672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p:txBody>
          <a:bodyPr>
            <a:normAutofit fontScale="92500" lnSpcReduction="10000"/>
          </a:bodyPr>
          <a:lstStyle/>
          <a:p>
            <a:r>
              <a:rPr lang="en-US" b="1" dirty="0" smtClean="0"/>
              <a:t>Prevent horseplay at work.</a:t>
            </a:r>
          </a:p>
          <a:p>
            <a:endParaRPr lang="en-US" dirty="0"/>
          </a:p>
          <a:p>
            <a:r>
              <a:rPr lang="en-US" dirty="0" smtClean="0"/>
              <a:t>Everyone likes to have fun, but certain actions carry a high risk of injury – forklift surfing, or foot races around the facility, for example.</a:t>
            </a:r>
          </a:p>
          <a:p>
            <a:endParaRPr lang="en-US" dirty="0"/>
          </a:p>
          <a:p>
            <a:r>
              <a:rPr lang="en-US" dirty="0" smtClean="0"/>
              <a:t>Workers have also faced criminal charges when horseplay has resulted in injury or death. </a:t>
            </a:r>
            <a:endParaRPr lang="en-US" dirty="0"/>
          </a:p>
        </p:txBody>
      </p:sp>
      <p:pic>
        <p:nvPicPr>
          <p:cNvPr id="8194" name="Picture 2" descr="How to Prevent Horseplay in the Workpla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95931" y="932428"/>
            <a:ext cx="4996070" cy="5040044"/>
          </a:xfrm>
          <a:prstGeom prst="rect">
            <a:avLst/>
          </a:prstGeom>
          <a:noFill/>
          <a:extLst>
            <a:ext uri="{909E8E84-426E-40DD-AFC4-6F175D3DCCD1}">
              <a14:hiddenFill xmlns:a14="http://schemas.microsoft.com/office/drawing/2010/main">
                <a:solidFill>
                  <a:srgbClr val="FFFFFF"/>
                </a:solidFill>
              </a14:hiddenFill>
            </a:ext>
          </a:extLst>
        </p:spPr>
      </p:pic>
      <p:sp>
        <p:nvSpPr>
          <p:cNvPr id="5" name="Multiply 4"/>
          <p:cNvSpPr/>
          <p:nvPr/>
        </p:nvSpPr>
        <p:spPr>
          <a:xfrm>
            <a:off x="7475839" y="1173891"/>
            <a:ext cx="3966519" cy="4260333"/>
          </a:xfrm>
          <a:prstGeom prst="mathMultiply">
            <a:avLst/>
          </a:prstGeom>
          <a:solidFill>
            <a:srgbClr val="FF0000">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63</a:t>
            </a:r>
            <a:endParaRPr lang="en-US" sz="1400" dirty="0">
              <a:solidFill>
                <a:schemeClr val="bg1"/>
              </a:solidFill>
            </a:endParaRPr>
          </a:p>
        </p:txBody>
      </p:sp>
    </p:spTree>
    <p:extLst>
      <p:ext uri="{BB962C8B-B14F-4D97-AF65-F5344CB8AC3E}">
        <p14:creationId xmlns:p14="http://schemas.microsoft.com/office/powerpoint/2010/main" val="100184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a:xfrm>
            <a:off x="6099313" y="1276985"/>
            <a:ext cx="5181600" cy="4351338"/>
          </a:xfrm>
        </p:spPr>
        <p:txBody>
          <a:bodyPr>
            <a:normAutofit/>
          </a:bodyPr>
          <a:lstStyle/>
          <a:p>
            <a:r>
              <a:rPr lang="en-US" b="1" dirty="0" smtClean="0"/>
              <a:t>Watch out for weather.</a:t>
            </a:r>
          </a:p>
          <a:p>
            <a:endParaRPr lang="en-US" dirty="0"/>
          </a:p>
          <a:p>
            <a:r>
              <a:rPr lang="en-US" dirty="0" smtClean="0"/>
              <a:t>Falls at the same level occur more frequently when walking surfaces are wet, snowy or icy. Make sure you have a plan to manage walking-working surfaces. Be sure employees working on wet, snowy or icy surfaces have proper footwear.</a:t>
            </a:r>
            <a:endParaRPr lang="en-US" dirty="0"/>
          </a:p>
        </p:txBody>
      </p:sp>
      <p:pic>
        <p:nvPicPr>
          <p:cNvPr id="12290" name="Picture 2" descr="Full screen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954156"/>
            <a:ext cx="5088835" cy="5021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64</a:t>
            </a:r>
            <a:endParaRPr lang="en-US" sz="1400" dirty="0">
              <a:solidFill>
                <a:schemeClr val="bg1"/>
              </a:solidFill>
            </a:endParaRPr>
          </a:p>
        </p:txBody>
      </p:sp>
    </p:spTree>
    <p:extLst>
      <p:ext uri="{BB962C8B-B14F-4D97-AF65-F5344CB8AC3E}">
        <p14:creationId xmlns:p14="http://schemas.microsoft.com/office/powerpoint/2010/main" val="3091842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p:txBody>
          <a:bodyPr>
            <a:normAutofit/>
          </a:bodyPr>
          <a:lstStyle/>
          <a:p>
            <a:r>
              <a:rPr lang="en-US" b="1" dirty="0" smtClean="0"/>
              <a:t>Move materials safely.</a:t>
            </a:r>
          </a:p>
          <a:p>
            <a:endParaRPr lang="en-US" dirty="0"/>
          </a:p>
          <a:p>
            <a:r>
              <a:rPr lang="en-US" dirty="0" smtClean="0"/>
              <a:t>Lifting and moving items by hand increases your risk of a fall. Use hand trucks, carts, powered industrial trucks, or other means to lift, move and carry objects.</a:t>
            </a:r>
            <a:endParaRPr lang="en-US" dirty="0"/>
          </a:p>
        </p:txBody>
      </p:sp>
      <p:pic>
        <p:nvPicPr>
          <p:cNvPr id="13314" name="Picture 2" descr="Full screen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86260" y="971965"/>
            <a:ext cx="4492487" cy="5008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65</a:t>
            </a:r>
            <a:endParaRPr lang="en-US" sz="1400" dirty="0">
              <a:solidFill>
                <a:schemeClr val="bg1"/>
              </a:solidFill>
            </a:endParaRPr>
          </a:p>
        </p:txBody>
      </p:sp>
    </p:spTree>
    <p:extLst>
      <p:ext uri="{BB962C8B-B14F-4D97-AF65-F5344CB8AC3E}">
        <p14:creationId xmlns:p14="http://schemas.microsoft.com/office/powerpoint/2010/main" val="13604397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a:xfrm>
            <a:off x="6099313" y="1276985"/>
            <a:ext cx="5181600" cy="4351338"/>
          </a:xfrm>
        </p:spPr>
        <p:txBody>
          <a:bodyPr>
            <a:normAutofit/>
          </a:bodyPr>
          <a:lstStyle/>
          <a:p>
            <a:r>
              <a:rPr lang="en-US" b="1" dirty="0" smtClean="0"/>
              <a:t>Respect stairs.</a:t>
            </a:r>
          </a:p>
          <a:p>
            <a:endParaRPr lang="en-US" dirty="0"/>
          </a:p>
          <a:p>
            <a:r>
              <a:rPr lang="en-US" dirty="0" smtClean="0"/>
              <a:t>Stairs are a frequent location for falls.  Use handrails, walk one step at a time, and avoid carrying objects that place you off-balance or limit your view of the stairs.</a:t>
            </a:r>
            <a:endParaRPr lang="en-US" dirty="0"/>
          </a:p>
        </p:txBody>
      </p:sp>
      <p:pic>
        <p:nvPicPr>
          <p:cNvPr id="14338" name="Picture 2" descr="Full screen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252" y="947196"/>
            <a:ext cx="5406887" cy="5029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66</a:t>
            </a:r>
            <a:endParaRPr lang="en-US" sz="1400" dirty="0">
              <a:solidFill>
                <a:schemeClr val="bg1"/>
              </a:solidFill>
            </a:endParaRPr>
          </a:p>
        </p:txBody>
      </p:sp>
    </p:spTree>
    <p:extLst>
      <p:ext uri="{BB962C8B-B14F-4D97-AF65-F5344CB8AC3E}">
        <p14:creationId xmlns:p14="http://schemas.microsoft.com/office/powerpoint/2010/main" val="1263348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p:txBody>
          <a:bodyPr>
            <a:normAutofit lnSpcReduction="10000"/>
          </a:bodyPr>
          <a:lstStyle/>
          <a:p>
            <a:r>
              <a:rPr lang="en-US" b="1" dirty="0" smtClean="0"/>
              <a:t>Inspect, inspect, inspect.</a:t>
            </a:r>
          </a:p>
          <a:p>
            <a:endParaRPr lang="en-US" dirty="0"/>
          </a:p>
          <a:p>
            <a:r>
              <a:rPr lang="en-US" dirty="0" smtClean="0"/>
              <a:t>Damaged or defective equipment, improper anchor points, and equipment misuse all have been identified as contributing to fatalities or serious injuries. Know your equipment and its limitations. If you don’t inspect, you can’t expect it to perform properly.</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43630" y="951306"/>
            <a:ext cx="4348370" cy="5002696"/>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67</a:t>
            </a:r>
            <a:endParaRPr lang="en-US" sz="1400" dirty="0">
              <a:solidFill>
                <a:schemeClr val="bg1"/>
              </a:solidFill>
            </a:endParaRPr>
          </a:p>
        </p:txBody>
      </p:sp>
    </p:spTree>
    <p:extLst>
      <p:ext uri="{BB962C8B-B14F-4D97-AF65-F5344CB8AC3E}">
        <p14:creationId xmlns:p14="http://schemas.microsoft.com/office/powerpoint/2010/main" val="37429264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a:xfrm>
            <a:off x="6099313" y="1276985"/>
            <a:ext cx="5181600" cy="4351338"/>
          </a:xfrm>
        </p:spPr>
        <p:txBody>
          <a:bodyPr>
            <a:normAutofit/>
          </a:bodyPr>
          <a:lstStyle/>
          <a:p>
            <a:r>
              <a:rPr lang="en-US" b="1" dirty="0" smtClean="0"/>
              <a:t>Use the safety systems provided, properly.</a:t>
            </a:r>
          </a:p>
          <a:p>
            <a:endParaRPr lang="en-US" dirty="0" smtClean="0"/>
          </a:p>
          <a:p>
            <a:r>
              <a:rPr lang="en-US" dirty="0" smtClean="0"/>
              <a:t>Your employer’s efforts to protect you from known hazards only protect you if you actually use them. Use them the right way, and only in the manner intended.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530"/>
            <a:ext cx="3592286" cy="5029200"/>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68</a:t>
            </a:r>
            <a:endParaRPr lang="en-US" sz="1400" dirty="0">
              <a:solidFill>
                <a:schemeClr val="bg1"/>
              </a:solidFill>
            </a:endParaRPr>
          </a:p>
        </p:txBody>
      </p:sp>
    </p:spTree>
    <p:extLst>
      <p:ext uri="{BB962C8B-B14F-4D97-AF65-F5344CB8AC3E}">
        <p14:creationId xmlns:p14="http://schemas.microsoft.com/office/powerpoint/2010/main" val="8268669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half" idx="1"/>
          </p:nvPr>
        </p:nvSpPr>
        <p:spPr/>
        <p:txBody>
          <a:bodyPr>
            <a:normAutofit/>
          </a:bodyPr>
          <a:lstStyle/>
          <a:p>
            <a:r>
              <a:rPr lang="en-US" b="1" dirty="0" smtClean="0"/>
              <a:t>Work Sober.</a:t>
            </a:r>
          </a:p>
          <a:p>
            <a:endParaRPr lang="en-US" dirty="0"/>
          </a:p>
          <a:p>
            <a:r>
              <a:rPr lang="en-US" dirty="0" smtClean="0"/>
              <a:t>Many medications can impact your balance, judgment and perception.  Know the side effects of any prescription or over-the-counter medications. Never work under the influence of alcohol or drugs that may increase your risk of falls.</a:t>
            </a:r>
            <a:endParaRPr lang="en-US" dirty="0"/>
          </a:p>
        </p:txBody>
      </p:sp>
      <p:sp>
        <p:nvSpPr>
          <p:cNvPr id="5" name="AutoShape 2" descr="Image result for prescription drug w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prescription drug warn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3634" y="967432"/>
            <a:ext cx="3328366" cy="49885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69</a:t>
            </a:r>
            <a:endParaRPr lang="en-US" sz="1400" dirty="0">
              <a:solidFill>
                <a:schemeClr val="bg1"/>
              </a:solidFill>
            </a:endParaRPr>
          </a:p>
        </p:txBody>
      </p:sp>
    </p:spTree>
    <p:extLst>
      <p:ext uri="{BB962C8B-B14F-4D97-AF65-F5344CB8AC3E}">
        <p14:creationId xmlns:p14="http://schemas.microsoft.com/office/powerpoint/2010/main" val="1631992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en-US" altLang="en-US" dirty="0" smtClean="0"/>
              <a:t>OSHA’s Mission</a:t>
            </a:r>
          </a:p>
        </p:txBody>
      </p:sp>
      <p:sp>
        <p:nvSpPr>
          <p:cNvPr id="17411" name="Content Placeholder 1"/>
          <p:cNvSpPr>
            <a:spLocks noGrp="1"/>
          </p:cNvSpPr>
          <p:nvPr>
            <p:ph sz="half" idx="1"/>
          </p:nvPr>
        </p:nvSpPr>
        <p:spPr/>
        <p:txBody>
          <a:bodyPr>
            <a:normAutofit fontScale="92500" lnSpcReduction="10000"/>
          </a:bodyPr>
          <a:lstStyle/>
          <a:p>
            <a:r>
              <a:rPr lang="en-US" altLang="en-US" sz="2400" dirty="0" smtClean="0"/>
              <a:t>OSHA exists </a:t>
            </a:r>
            <a:r>
              <a:rPr lang="en-US" altLang="en-US" sz="2400" dirty="0"/>
              <a:t>to </a:t>
            </a:r>
            <a:r>
              <a:rPr lang="en-US" altLang="en-US" sz="2400" dirty="0" smtClean="0"/>
              <a:t>assure </a:t>
            </a:r>
            <a:r>
              <a:rPr lang="en-US" altLang="en-US" sz="2400" dirty="0"/>
              <a:t>safe and healthful working conditions for working men and women by setting and enforcing standards and by providing training, outreach, education and assistance.  </a:t>
            </a:r>
            <a:br>
              <a:rPr lang="en-US" altLang="en-US" sz="2400" dirty="0"/>
            </a:br>
            <a:r>
              <a:rPr lang="en-US" altLang="en-US" sz="2400" dirty="0"/>
              <a:t/>
            </a:r>
            <a:br>
              <a:rPr lang="en-US" altLang="en-US" sz="2400" dirty="0"/>
            </a:br>
            <a:r>
              <a:rPr lang="en-US" altLang="en-US" sz="2400" dirty="0"/>
              <a:t>Some of the things OSHA does to carry out its mission are: </a:t>
            </a:r>
          </a:p>
          <a:p>
            <a:pPr marL="342891" indent="-342891">
              <a:buFont typeface="Arial" panose="020B0604020202020204" pitchFamily="34" charset="0"/>
              <a:buChar char="•"/>
            </a:pPr>
            <a:r>
              <a:rPr lang="en-US" altLang="en-US" sz="2000" dirty="0"/>
              <a:t>Developing job safety and health standards and enforcing them through worksite inspections</a:t>
            </a:r>
          </a:p>
          <a:p>
            <a:pPr marL="342891" indent="-342891">
              <a:buFont typeface="Arial" panose="020B0604020202020204" pitchFamily="34" charset="0"/>
              <a:buChar char="•"/>
            </a:pPr>
            <a:r>
              <a:rPr lang="en-US" altLang="en-US" sz="2000" dirty="0"/>
              <a:t>Providing training programs to increase knowledge about occupational safety and health</a:t>
            </a:r>
          </a:p>
        </p:txBody>
      </p:sp>
      <p:pic>
        <p:nvPicPr>
          <p:cNvPr id="2" name="Picture 1" title="US Department of Labor"/>
          <p:cNvPicPr>
            <a:picLocks noChangeAspect="1"/>
          </p:cNvPicPr>
          <p:nvPr/>
        </p:nvPicPr>
        <p:blipFill rotWithShape="1">
          <a:blip r:embed="rId3" cstate="print">
            <a:duotone>
              <a:prstClr val="black"/>
              <a:srgbClr val="861F41">
                <a:tint val="45000"/>
                <a:satMod val="400000"/>
              </a:srgbClr>
            </a:duotone>
            <a:extLst>
              <a:ext uri="{28A0092B-C50C-407E-A947-70E740481C1C}">
                <a14:useLocalDpi xmlns:a14="http://schemas.microsoft.com/office/drawing/2010/main" val="0"/>
              </a:ext>
            </a:extLst>
          </a:blip>
          <a:srcRect t="-357"/>
          <a:stretch/>
        </p:blipFill>
        <p:spPr>
          <a:xfrm>
            <a:off x="7618414" y="1038402"/>
            <a:ext cx="3609975" cy="4828504"/>
          </a:xfrm>
          <a:prstGeom prst="rect">
            <a:avLst/>
          </a:prstGeom>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a:solidFill>
                  <a:schemeClr val="bg1"/>
                </a:solidFill>
              </a:rPr>
              <a:t>7</a:t>
            </a:r>
          </a:p>
        </p:txBody>
      </p:sp>
    </p:spTree>
    <p:extLst>
      <p:ext uri="{BB962C8B-B14F-4D97-AF65-F5344CB8AC3E}">
        <p14:creationId xmlns:p14="http://schemas.microsoft.com/office/powerpoint/2010/main" val="65240655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ACTIVITY SEVEN</a:t>
            </a:r>
            <a:endParaRPr lang="en-US" dirty="0"/>
          </a:p>
        </p:txBody>
      </p:sp>
      <p:sp>
        <p:nvSpPr>
          <p:cNvPr id="3" name="Content Placeholder 2"/>
          <p:cNvSpPr>
            <a:spLocks noGrp="1"/>
          </p:cNvSpPr>
          <p:nvPr>
            <p:ph type="body" sz="quarter" idx="4294967295"/>
          </p:nvPr>
        </p:nvSpPr>
        <p:spPr>
          <a:xfrm>
            <a:off x="114300" y="1105281"/>
            <a:ext cx="2999685" cy="4702175"/>
          </a:xfrm>
        </p:spPr>
        <p:txBody>
          <a:bodyPr>
            <a:normAutofit/>
          </a:bodyPr>
          <a:lstStyle/>
          <a:p>
            <a:r>
              <a:rPr lang="en-US" sz="2000" dirty="0" smtClean="0">
                <a:solidFill>
                  <a:schemeClr val="bg1"/>
                </a:solidFill>
              </a:rPr>
              <a:t>You are the supervisor for an electrician. A work order comes in to change the light bulbs in a bank of stadium lights.</a:t>
            </a:r>
          </a:p>
          <a:p>
            <a:endParaRPr lang="en-US" sz="2000" dirty="0">
              <a:solidFill>
                <a:schemeClr val="bg1"/>
              </a:solidFill>
            </a:endParaRPr>
          </a:p>
          <a:p>
            <a:r>
              <a:rPr lang="en-US" sz="2000" dirty="0" smtClean="0">
                <a:solidFill>
                  <a:schemeClr val="bg1"/>
                </a:solidFill>
              </a:rPr>
              <a:t>What are the risks?</a:t>
            </a:r>
            <a:br>
              <a:rPr lang="en-US" sz="2000" dirty="0" smtClean="0">
                <a:solidFill>
                  <a:schemeClr val="bg1"/>
                </a:solidFill>
              </a:rPr>
            </a:br>
            <a:r>
              <a:rPr lang="en-US" sz="2000" dirty="0" smtClean="0">
                <a:solidFill>
                  <a:schemeClr val="bg1"/>
                </a:solidFill>
              </a:rPr>
              <a:t>How might you control them for this employee?</a:t>
            </a:r>
          </a:p>
          <a:p>
            <a:endParaRPr lang="en-US" sz="2000" dirty="0">
              <a:solidFill>
                <a:schemeClr val="bg1"/>
              </a:solidFill>
            </a:endParaRPr>
          </a:p>
          <a:p>
            <a:endParaRPr lang="en-US" sz="2000" dirty="0" smtClean="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705" y="1012825"/>
            <a:ext cx="6585575" cy="4939182"/>
          </a:xfrm>
          <a:prstGeom prst="rect">
            <a:avLst/>
          </a:prstGeom>
        </p:spPr>
      </p:pic>
      <p:sp>
        <p:nvSpPr>
          <p:cNvPr id="6" name="TextBox 5"/>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70</a:t>
            </a:r>
            <a:endParaRPr lang="en-US" sz="1400" dirty="0">
              <a:solidFill>
                <a:schemeClr val="bg1"/>
              </a:solidFill>
            </a:endParaRPr>
          </a:p>
        </p:txBody>
      </p:sp>
      <p:pic>
        <p:nvPicPr>
          <p:cNvPr id="4" name="Picture 3"/>
          <p:cNvPicPr>
            <a:picLocks noChangeAspect="1"/>
          </p:cNvPicPr>
          <p:nvPr/>
        </p:nvPicPr>
        <p:blipFill>
          <a:blip r:embed="rId4"/>
          <a:stretch>
            <a:fillRect/>
          </a:stretch>
        </p:blipFill>
        <p:spPr>
          <a:xfrm>
            <a:off x="9931400" y="1012825"/>
            <a:ext cx="2214880" cy="4939182"/>
          </a:xfrm>
          <a:prstGeom prst="rect">
            <a:avLst/>
          </a:prstGeom>
        </p:spPr>
      </p:pic>
    </p:spTree>
    <p:extLst>
      <p:ext uri="{BB962C8B-B14F-4D97-AF65-F5344CB8AC3E}">
        <p14:creationId xmlns:p14="http://schemas.microsoft.com/office/powerpoint/2010/main" val="675177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Review</a:t>
            </a:r>
            <a:endParaRPr lang="en-US" dirty="0"/>
          </a:p>
        </p:txBody>
      </p:sp>
      <p:sp>
        <p:nvSpPr>
          <p:cNvPr id="9" name="Text Placeholder 8"/>
          <p:cNvSpPr>
            <a:spLocks noGrp="1"/>
          </p:cNvSpPr>
          <p:nvPr>
            <p:ph type="body" idx="1"/>
          </p:nvPr>
        </p:nvSpPr>
        <p:spPr/>
        <p:txBody>
          <a:bodyPr/>
          <a:lstStyle/>
          <a:p>
            <a:endParaRPr lang="en-US"/>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71</a:t>
            </a:r>
            <a:endParaRPr lang="en-US" sz="1400" dirty="0">
              <a:solidFill>
                <a:schemeClr val="bg1"/>
              </a:solidFill>
            </a:endParaRPr>
          </a:p>
        </p:txBody>
      </p:sp>
    </p:spTree>
    <p:extLst>
      <p:ext uri="{BB962C8B-B14F-4D97-AF65-F5344CB8AC3E}">
        <p14:creationId xmlns:p14="http://schemas.microsoft.com/office/powerpoint/2010/main" val="37956389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a:t>
            </a:r>
            <a:endParaRPr lang="en-US" dirty="0"/>
          </a:p>
        </p:txBody>
      </p:sp>
      <p:sp>
        <p:nvSpPr>
          <p:cNvPr id="3" name="Content Placeholder 2"/>
          <p:cNvSpPr>
            <a:spLocks noGrp="1"/>
          </p:cNvSpPr>
          <p:nvPr>
            <p:ph idx="1"/>
          </p:nvPr>
        </p:nvSpPr>
        <p:spPr/>
        <p:txBody>
          <a:bodyPr>
            <a:normAutofit/>
          </a:bodyPr>
          <a:lstStyle/>
          <a:p>
            <a:pPr marL="457200" lvl="0" indent="-457200">
              <a:spcBef>
                <a:spcPts val="1200"/>
              </a:spcBef>
              <a:buFont typeface="Arial" panose="020B0604020202020204" pitchFamily="34" charset="0"/>
              <a:buChar char="•"/>
            </a:pPr>
            <a:r>
              <a:rPr lang="en-US" dirty="0" smtClean="0"/>
              <a:t>Work closely with your supervisor(s) on all hazards in your workplace.</a:t>
            </a:r>
          </a:p>
          <a:p>
            <a:pPr marL="457200" lvl="0" indent="-457200">
              <a:spcBef>
                <a:spcPts val="1200"/>
              </a:spcBef>
              <a:buFont typeface="Arial" panose="020B0604020202020204" pitchFamily="34" charset="0"/>
              <a:buChar char="•"/>
            </a:pPr>
            <a:r>
              <a:rPr lang="en-US" dirty="0" smtClean="0"/>
              <a:t>Falls can take many forms, mainly falls onto the same levels, falls onto a different level, and falls into/onto other hazards. Learning to recognize when you are exposed is a major part of protecting yourself.</a:t>
            </a:r>
          </a:p>
          <a:p>
            <a:pPr marL="457200" lvl="0" indent="-457200">
              <a:spcBef>
                <a:spcPts val="1200"/>
              </a:spcBef>
              <a:buFont typeface="Arial" panose="020B0604020202020204" pitchFamily="34" charset="0"/>
              <a:buChar char="•"/>
            </a:pPr>
            <a:r>
              <a:rPr lang="en-US" dirty="0" smtClean="0"/>
              <a:t>Your employer uses a number of controls to protect you from known hazards. Inspect and use fall protection systems provided by your employer.</a:t>
            </a:r>
            <a:endParaRPr lang="en-US" dirty="0"/>
          </a:p>
        </p:txBody>
      </p:sp>
      <p:sp>
        <p:nvSpPr>
          <p:cNvPr id="4" name="TextBox 3"/>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72</a:t>
            </a:r>
            <a:endParaRPr lang="en-US" sz="1400" dirty="0">
              <a:solidFill>
                <a:schemeClr val="bg1"/>
              </a:solidFill>
            </a:endParaRPr>
          </a:p>
        </p:txBody>
      </p:sp>
    </p:spTree>
    <p:extLst>
      <p:ext uri="{BB962C8B-B14F-4D97-AF65-F5344CB8AC3E}">
        <p14:creationId xmlns:p14="http://schemas.microsoft.com/office/powerpoint/2010/main" val="2421760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 Closing…</a:t>
            </a:r>
            <a:endParaRPr lang="en-US" sz="3600" dirty="0">
              <a:solidFill>
                <a:schemeClr val="tx1"/>
              </a:solidFill>
            </a:endParaRPr>
          </a:p>
        </p:txBody>
      </p:sp>
      <p:sp>
        <p:nvSpPr>
          <p:cNvPr id="3" name="Text Placeholder 2"/>
          <p:cNvSpPr>
            <a:spLocks noGrp="1"/>
          </p:cNvSpPr>
          <p:nvPr>
            <p:ph type="body" sz="quarter" idx="4294967295"/>
          </p:nvPr>
        </p:nvSpPr>
        <p:spPr>
          <a:xfrm>
            <a:off x="0" y="4433889"/>
            <a:ext cx="12192000" cy="1418272"/>
          </a:xfrm>
        </p:spPr>
        <p:txBody>
          <a:bodyPr>
            <a:normAutofit/>
          </a:bodyPr>
          <a:lstStyle/>
          <a:p>
            <a:pPr algn="ctr"/>
            <a:r>
              <a:rPr lang="en-US" sz="1600" i="1" dirty="0" smtClean="0">
                <a:solidFill>
                  <a:schemeClr val="bg1"/>
                </a:solidFill>
              </a:rPr>
              <a:t>Fall Protection </a:t>
            </a:r>
            <a:r>
              <a:rPr lang="en-US" sz="1600" i="1" dirty="0">
                <a:solidFill>
                  <a:schemeClr val="bg1"/>
                </a:solidFill>
              </a:rPr>
              <a:t>in General Industry</a:t>
            </a:r>
            <a:r>
              <a:rPr lang="en-US" sz="1600" dirty="0">
                <a:solidFill>
                  <a:schemeClr val="bg1"/>
                </a:solidFill>
              </a:rPr>
              <a:t> was produced under grant number </a:t>
            </a:r>
            <a:r>
              <a:rPr lang="en-US" sz="1600" dirty="0" smtClean="0">
                <a:solidFill>
                  <a:schemeClr val="bg1"/>
                </a:solidFill>
              </a:rPr>
              <a:t>SH-05117-SH9</a:t>
            </a:r>
            <a:r>
              <a:rPr lang="en-US" sz="1600" dirty="0">
                <a:solidFill>
                  <a:schemeClr val="bg1"/>
                </a:solidFill>
              </a:rPr>
              <a:t/>
            </a:r>
            <a:br>
              <a:rPr lang="en-US" sz="1600" dirty="0">
                <a:solidFill>
                  <a:schemeClr val="bg1"/>
                </a:solidFill>
              </a:rPr>
            </a:br>
            <a:r>
              <a:rPr lang="en-US" sz="1600" dirty="0">
                <a:solidFill>
                  <a:schemeClr val="bg1"/>
                </a:solidFill>
              </a:rPr>
              <a:t> from the Occupational Safety and Health Administration, U.S. Department of Labor.  </a:t>
            </a:r>
          </a:p>
          <a:p>
            <a:pPr algn="ctr"/>
            <a:r>
              <a:rPr lang="en-US" sz="1600" dirty="0">
                <a:solidFill>
                  <a:schemeClr val="bg1"/>
                </a:solidFill>
              </a:rPr>
              <a:t>It does not necessarily reflect the views or policies of the U.S. Department of Labor, nor does mention of trade names, commercial products, or organizations imply endorsement by the U.S. Government.</a:t>
            </a:r>
          </a:p>
        </p:txBody>
      </p:sp>
      <p:pic>
        <p:nvPicPr>
          <p:cNvPr id="5" name="Picture 4" descr="Virginia Tech Logo" title="Virginia Te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8203" y="784739"/>
            <a:ext cx="3947019" cy="2077379"/>
          </a:xfrm>
          <a:prstGeom prst="rect">
            <a:avLst/>
          </a:prstGeom>
        </p:spPr>
      </p:pic>
      <p:sp>
        <p:nvSpPr>
          <p:cNvPr id="6" name="TextBox 5"/>
          <p:cNvSpPr txBox="1"/>
          <p:nvPr/>
        </p:nvSpPr>
        <p:spPr>
          <a:xfrm>
            <a:off x="2261266" y="2605130"/>
            <a:ext cx="7760783" cy="1690037"/>
          </a:xfrm>
          <a:prstGeom prst="rect">
            <a:avLst/>
          </a:prstGeom>
          <a:noFill/>
        </p:spPr>
        <p:txBody>
          <a:bodyPr wrap="square" rtlCol="0">
            <a:normAutofit/>
          </a:bodyPr>
          <a:lstStyle/>
          <a:p>
            <a:pPr algn="ctr"/>
            <a:r>
              <a:rPr lang="en-US" i="1" dirty="0">
                <a:solidFill>
                  <a:srgbClr val="FF6900"/>
                </a:solidFill>
              </a:rPr>
              <a:t>Managing the risks associated with your work is a shared responsibility.  Laws, training, and workplace policies are only small part of what makes a workplace safe. We encourage each of you to be innovative as you work with each other, your supervisors, and senior managers to create a safe and healthful workplace.</a:t>
            </a:r>
            <a:br>
              <a:rPr lang="en-US" i="1" dirty="0">
                <a:solidFill>
                  <a:srgbClr val="FF6900"/>
                </a:solidFill>
              </a:rPr>
            </a:br>
            <a:r>
              <a:rPr lang="en-US" i="1" dirty="0">
                <a:solidFill>
                  <a:srgbClr val="FF6900"/>
                </a:solidFill>
              </a:rPr>
              <a:t>Ask questions, talk openly, and share your ideas and solutions with each other.</a:t>
            </a:r>
          </a:p>
        </p:txBody>
      </p:sp>
      <p:sp>
        <p:nvSpPr>
          <p:cNvPr id="7" name="TextBox 6"/>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73</a:t>
            </a:r>
            <a:endParaRPr lang="en-US" sz="1400" dirty="0">
              <a:solidFill>
                <a:schemeClr val="bg1"/>
              </a:solidFill>
            </a:endParaRPr>
          </a:p>
        </p:txBody>
      </p:sp>
      <p:sp>
        <p:nvSpPr>
          <p:cNvPr id="8" name="TextBox 7"/>
          <p:cNvSpPr txBox="1"/>
          <p:nvPr/>
        </p:nvSpPr>
        <p:spPr>
          <a:xfrm>
            <a:off x="152400" y="6702623"/>
            <a:ext cx="481913" cy="307777"/>
          </a:xfrm>
          <a:prstGeom prst="rect">
            <a:avLst/>
          </a:prstGeom>
          <a:noFill/>
        </p:spPr>
        <p:txBody>
          <a:bodyPr wrap="square" rtlCol="0">
            <a:spAutoFit/>
          </a:bodyPr>
          <a:lstStyle/>
          <a:p>
            <a:pPr algn="ctr"/>
            <a:r>
              <a:rPr lang="en-US" sz="1400" dirty="0" smtClean="0">
                <a:solidFill>
                  <a:schemeClr val="bg1"/>
                </a:solidFill>
              </a:rPr>
              <a:t>40</a:t>
            </a:r>
            <a:endParaRPr lang="en-US" sz="1400" dirty="0">
              <a:solidFill>
                <a:schemeClr val="bg1"/>
              </a:solidFill>
            </a:endParaRPr>
          </a:p>
        </p:txBody>
      </p:sp>
    </p:spTree>
    <p:extLst>
      <p:ext uri="{BB962C8B-B14F-4D97-AF65-F5344CB8AC3E}">
        <p14:creationId xmlns:p14="http://schemas.microsoft.com/office/powerpoint/2010/main" val="2606922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Workplace Safety is the Law</a:t>
            </a:r>
            <a:endParaRPr lang="en-US" dirty="0"/>
          </a:p>
        </p:txBody>
      </p:sp>
      <p:sp>
        <p:nvSpPr>
          <p:cNvPr id="7" name="Content Placeholder 6"/>
          <p:cNvSpPr>
            <a:spLocks noGrp="1"/>
          </p:cNvSpPr>
          <p:nvPr>
            <p:ph sz="half" idx="1"/>
          </p:nvPr>
        </p:nvSpPr>
        <p:spPr/>
        <p:txBody>
          <a:bodyPr>
            <a:normAutofit fontScale="92500" lnSpcReduction="10000"/>
          </a:bodyPr>
          <a:lstStyle/>
          <a:p>
            <a:r>
              <a:rPr lang="en-US" dirty="0" smtClean="0"/>
              <a:t>The OSHA Regulations for General Industry are part of federal law.</a:t>
            </a:r>
          </a:p>
          <a:p>
            <a:r>
              <a:rPr lang="en-US" dirty="0" smtClean="0"/>
              <a:t>Occupational Safety and Health Standards are found in:</a:t>
            </a:r>
          </a:p>
          <a:p>
            <a:r>
              <a:rPr lang="en-US" dirty="0"/>
              <a:t>	</a:t>
            </a:r>
            <a:r>
              <a:rPr lang="en-US" dirty="0" smtClean="0"/>
              <a:t>Title 29</a:t>
            </a:r>
          </a:p>
          <a:p>
            <a:r>
              <a:rPr lang="en-US" dirty="0"/>
              <a:t>	</a:t>
            </a:r>
            <a:r>
              <a:rPr lang="en-US" dirty="0" smtClean="0"/>
              <a:t>Chapter 17</a:t>
            </a:r>
          </a:p>
          <a:p>
            <a:r>
              <a:rPr lang="en-US" dirty="0"/>
              <a:t>	</a:t>
            </a:r>
            <a:r>
              <a:rPr lang="en-US" dirty="0" smtClean="0"/>
              <a:t>Part 1910</a:t>
            </a:r>
          </a:p>
          <a:p>
            <a:endParaRPr lang="en-US" dirty="0" smtClean="0"/>
          </a:p>
          <a:p>
            <a:r>
              <a:rPr lang="en-US" dirty="0" smtClean="0"/>
              <a:t>You may see this abbreviated as 29 CFR 1910.</a:t>
            </a:r>
          </a:p>
          <a:p>
            <a:endParaRPr lang="en-US" dirty="0" smtClean="0"/>
          </a:p>
        </p:txBody>
      </p:sp>
      <p:pic>
        <p:nvPicPr>
          <p:cNvPr id="1028" name="Picture 4" descr="Image result for osha 29 cfr 1910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0375" y="1223655"/>
            <a:ext cx="3070225" cy="4379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a:solidFill>
                  <a:schemeClr val="bg1"/>
                </a:solidFill>
              </a:rPr>
              <a:t>8</a:t>
            </a:r>
          </a:p>
        </p:txBody>
      </p:sp>
    </p:spTree>
    <p:extLst>
      <p:ext uri="{BB962C8B-B14F-4D97-AF65-F5344CB8AC3E}">
        <p14:creationId xmlns:p14="http://schemas.microsoft.com/office/powerpoint/2010/main" val="2686077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p:txBody>
          <a:bodyPr/>
          <a:lstStyle/>
          <a:p>
            <a:r>
              <a:rPr lang="en-US" altLang="en-US" sz="3200" dirty="0"/>
              <a:t>What are OSHA Standards?</a:t>
            </a:r>
          </a:p>
        </p:txBody>
      </p:sp>
      <p:sp>
        <p:nvSpPr>
          <p:cNvPr id="30723" name="Content Placeholder 1"/>
          <p:cNvSpPr>
            <a:spLocks noGrp="1"/>
          </p:cNvSpPr>
          <p:nvPr>
            <p:ph idx="1"/>
          </p:nvPr>
        </p:nvSpPr>
        <p:spPr>
          <a:xfrm>
            <a:off x="838200" y="1021084"/>
            <a:ext cx="5857875" cy="4831081"/>
          </a:xfrm>
        </p:spPr>
        <p:txBody>
          <a:bodyPr>
            <a:normAutofit/>
          </a:bodyPr>
          <a:lstStyle/>
          <a:p>
            <a:pPr>
              <a:defRPr/>
            </a:pPr>
            <a:r>
              <a:rPr lang="en-US" sz="2200" dirty="0" smtClean="0"/>
              <a:t>The Occupational Safety and Health Standards </a:t>
            </a:r>
            <a:r>
              <a:rPr lang="en-US" sz="2200" dirty="0"/>
              <a:t>are </a:t>
            </a:r>
            <a:r>
              <a:rPr lang="en-US" sz="2200" dirty="0" smtClean="0"/>
              <a:t>rules </a:t>
            </a:r>
            <a:r>
              <a:rPr lang="en-US" sz="2200" dirty="0"/>
              <a:t>that </a:t>
            </a:r>
            <a:r>
              <a:rPr lang="en-US" sz="2200" dirty="0" smtClean="0"/>
              <a:t>outline how employers are to protect </a:t>
            </a:r>
            <a:r>
              <a:rPr lang="en-US" sz="2200" dirty="0"/>
              <a:t>employees from </a:t>
            </a:r>
            <a:r>
              <a:rPr lang="en-US" sz="2200" dirty="0" smtClean="0"/>
              <a:t>hazards. There are four major groups of standards in Federal law.</a:t>
            </a:r>
          </a:p>
          <a:p>
            <a:pPr>
              <a:defRPr/>
            </a:pPr>
            <a:r>
              <a:rPr lang="en-US" sz="2200" dirty="0" smtClean="0"/>
              <a:t>OSHA Standards protect </a:t>
            </a:r>
            <a:r>
              <a:rPr lang="en-US" sz="2200" dirty="0"/>
              <a:t>workers from a wide range of </a:t>
            </a:r>
            <a:r>
              <a:rPr lang="en-US" sz="2200" dirty="0" smtClean="0"/>
              <a:t>hazards, and are grouped together into topical areas. </a:t>
            </a:r>
          </a:p>
          <a:p>
            <a:pPr>
              <a:defRPr/>
            </a:pPr>
            <a:r>
              <a:rPr lang="en-US" sz="2200" dirty="0" smtClean="0"/>
              <a:t>Where </a:t>
            </a:r>
            <a:r>
              <a:rPr lang="en-US" sz="2200" dirty="0"/>
              <a:t>there </a:t>
            </a:r>
            <a:r>
              <a:rPr lang="en-US" sz="2200" dirty="0" smtClean="0"/>
              <a:t>are </a:t>
            </a:r>
            <a:r>
              <a:rPr lang="en-US" sz="2200" dirty="0"/>
              <a:t>no specific standards, employers must comply with the General Duty Clause of the OSH Act</a:t>
            </a:r>
            <a:r>
              <a:rPr lang="en-US" sz="2200" dirty="0" smtClean="0"/>
              <a:t>.</a:t>
            </a:r>
            <a:endParaRPr lang="en-US" sz="2200" dirty="0"/>
          </a:p>
        </p:txBody>
      </p:sp>
      <p:graphicFrame>
        <p:nvGraphicFramePr>
          <p:cNvPr id="2" name="Table 1" descr="Includes General Industry (the set that applies to the largest number of workers and worksites), Construction, Maritime, and Agriculture." title="OSHA Standard Groups"/>
          <p:cNvGraphicFramePr>
            <a:graphicFrameLocks noGrp="1"/>
          </p:cNvGraphicFramePr>
          <p:nvPr>
            <p:extLst>
              <p:ext uri="{D42A27DB-BD31-4B8C-83A1-F6EECF244321}">
                <p14:modId xmlns:p14="http://schemas.microsoft.com/office/powerpoint/2010/main" val="482338630"/>
              </p:ext>
            </p:extLst>
          </p:nvPr>
        </p:nvGraphicFramePr>
        <p:xfrm>
          <a:off x="7991475" y="1273179"/>
          <a:ext cx="3429000" cy="4038600"/>
        </p:xfrm>
        <a:graphic>
          <a:graphicData uri="http://schemas.openxmlformats.org/drawingml/2006/table">
            <a:tbl>
              <a:tblPr firstRow="1" bandRow="1">
                <a:tableStyleId>{8EC20E35-A176-4012-BC5E-935CFFF8708E}</a:tableStyleId>
              </a:tblPr>
              <a:tblGrid>
                <a:gridCol w="3429000">
                  <a:extLst>
                    <a:ext uri="{9D8B030D-6E8A-4147-A177-3AD203B41FA5}">
                      <a16:colId xmlns:a16="http://schemas.microsoft.com/office/drawing/2014/main" val="20000"/>
                    </a:ext>
                  </a:extLst>
                </a:gridCol>
              </a:tblGrid>
              <a:tr h="757239">
                <a:tc>
                  <a:txBody>
                    <a:bodyPr/>
                    <a:lstStyle/>
                    <a:p>
                      <a:pPr algn="ctr"/>
                      <a:r>
                        <a:rPr lang="en-US" sz="2000" dirty="0" smtClean="0"/>
                        <a:t>Four Groups of</a:t>
                      </a:r>
                    </a:p>
                    <a:p>
                      <a:pPr algn="ctr"/>
                      <a:r>
                        <a:rPr lang="en-US" sz="2000" dirty="0" smtClean="0"/>
                        <a:t>OSHA Standards</a:t>
                      </a:r>
                      <a:endParaRPr lang="en-US" sz="2000" b="1" dirty="0"/>
                    </a:p>
                  </a:txBody>
                  <a:tcPr anchor="ctr"/>
                </a:tc>
                <a:extLst>
                  <a:ext uri="{0D108BD9-81ED-4DB2-BD59-A6C34878D82A}">
                    <a16:rowId xmlns:a16="http://schemas.microsoft.com/office/drawing/2014/main" val="10000"/>
                  </a:ext>
                </a:extLst>
              </a:tr>
              <a:tr h="541944">
                <a:tc>
                  <a:txBody>
                    <a:bodyPr/>
                    <a:lstStyle/>
                    <a:p>
                      <a:pPr algn="ctr"/>
                      <a:r>
                        <a:rPr lang="en-US" sz="2400" dirty="0" smtClean="0"/>
                        <a:t>General Industry*</a:t>
                      </a:r>
                      <a:endParaRPr lang="en-US" sz="2400" b="1" dirty="0"/>
                    </a:p>
                  </a:txBody>
                  <a:tcPr anchor="ctr"/>
                </a:tc>
                <a:extLst>
                  <a:ext uri="{0D108BD9-81ED-4DB2-BD59-A6C34878D82A}">
                    <a16:rowId xmlns:a16="http://schemas.microsoft.com/office/drawing/2014/main" val="10001"/>
                  </a:ext>
                </a:extLst>
              </a:tr>
              <a:tr h="5419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Construction</a:t>
                      </a:r>
                      <a:endParaRPr lang="en-US" sz="2400" b="1" dirty="0" smtClean="0"/>
                    </a:p>
                  </a:txBody>
                  <a:tcPr anchor="ctr"/>
                </a:tc>
                <a:extLst>
                  <a:ext uri="{0D108BD9-81ED-4DB2-BD59-A6C34878D82A}">
                    <a16:rowId xmlns:a16="http://schemas.microsoft.com/office/drawing/2014/main" val="10002"/>
                  </a:ext>
                </a:extLst>
              </a:tr>
              <a:tr h="5419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Maritime/Shipyards</a:t>
                      </a:r>
                      <a:endParaRPr lang="en-US" sz="2400" b="1" dirty="0" smtClean="0"/>
                    </a:p>
                  </a:txBody>
                  <a:tcPr anchor="ctr"/>
                </a:tc>
                <a:extLst>
                  <a:ext uri="{0D108BD9-81ED-4DB2-BD59-A6C34878D82A}">
                    <a16:rowId xmlns:a16="http://schemas.microsoft.com/office/drawing/2014/main" val="10003"/>
                  </a:ext>
                </a:extLst>
              </a:tr>
              <a:tr h="5419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Agriculture</a:t>
                      </a:r>
                      <a:endParaRPr lang="en-US" sz="2400" b="1" dirty="0" smtClean="0"/>
                    </a:p>
                  </a:txBody>
                  <a:tcPr anchor="ctr"/>
                </a:tc>
                <a:extLst>
                  <a:ext uri="{0D108BD9-81ED-4DB2-BD59-A6C34878D82A}">
                    <a16:rowId xmlns:a16="http://schemas.microsoft.com/office/drawing/2014/main" val="10004"/>
                  </a:ext>
                </a:extLst>
              </a:tr>
              <a:tr h="1113585">
                <a:tc>
                  <a:txBody>
                    <a:bodyPr/>
                    <a:lstStyle/>
                    <a:p>
                      <a:pPr algn="ctr"/>
                      <a:r>
                        <a:rPr lang="en-US" sz="1200" dirty="0" smtClean="0"/>
                        <a:t>*General Industry is the set that applies</a:t>
                      </a:r>
                      <a:r>
                        <a:rPr lang="en-US" sz="1200" baseline="0" dirty="0" smtClean="0"/>
                        <a:t> to the largest number of workers and worksites</a:t>
                      </a:r>
                      <a:endParaRPr lang="en-US" sz="1200" i="1" dirty="0"/>
                    </a:p>
                  </a:txBody>
                  <a:tcPr anchor="ctr"/>
                </a:tc>
                <a:extLst>
                  <a:ext uri="{0D108BD9-81ED-4DB2-BD59-A6C34878D82A}">
                    <a16:rowId xmlns:a16="http://schemas.microsoft.com/office/drawing/2014/main" val="10005"/>
                  </a:ext>
                </a:extLst>
              </a:tr>
            </a:tbl>
          </a:graphicData>
        </a:graphic>
      </p:graphicFrame>
      <p:sp>
        <p:nvSpPr>
          <p:cNvPr id="5" name="TextBox 4"/>
          <p:cNvSpPr txBox="1"/>
          <p:nvPr/>
        </p:nvSpPr>
        <p:spPr>
          <a:xfrm>
            <a:off x="0" y="6550223"/>
            <a:ext cx="481913" cy="307777"/>
          </a:xfrm>
          <a:prstGeom prst="rect">
            <a:avLst/>
          </a:prstGeom>
          <a:noFill/>
        </p:spPr>
        <p:txBody>
          <a:bodyPr wrap="square" rtlCol="0">
            <a:spAutoFit/>
          </a:bodyPr>
          <a:lstStyle/>
          <a:p>
            <a:pPr algn="ctr"/>
            <a:r>
              <a:rPr lang="en-US" sz="1400" dirty="0" smtClean="0">
                <a:solidFill>
                  <a:schemeClr val="bg1"/>
                </a:solidFill>
              </a:rPr>
              <a:t>9</a:t>
            </a:r>
            <a:endParaRPr lang="en-US" sz="1400" dirty="0">
              <a:solidFill>
                <a:schemeClr val="bg1"/>
              </a:solidFill>
            </a:endParaRPr>
          </a:p>
        </p:txBody>
      </p:sp>
    </p:spTree>
    <p:extLst>
      <p:ext uri="{BB962C8B-B14F-4D97-AF65-F5344CB8AC3E}">
        <p14:creationId xmlns:p14="http://schemas.microsoft.com/office/powerpoint/2010/main" val="77404360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TrueFalse"/>
  <p:tag name="TPQUESTIONXML" val="﻿&lt;?xml version=&quot;1.0&quot; encoding=&quot;utf-8&quot;?&gt;&#10;&lt;questionlist&gt;&#10;    &lt;properties&gt;&#10;        &lt;guid&gt;195BD239EFF046FE9D7ACE5367279C7F&lt;/guid&gt;&#10;        &lt;description /&gt;&#10;        &lt;date&gt;11/15/2017 7:00:5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D3C07AA785B4F0D93A44FB9CDFFDD05&lt;/guid&gt;&#10;            &lt;repollguid&gt;79C8F884335E4AC391F7F8A8C7E83062&lt;/repollguid&gt;&#10;            &lt;sourceid&gt;EEAA14083BC641059F854FC32E9AC096&lt;/sourceid&gt;&#10;            &lt;questiontext&gt;Have you ever taken a class on hazardous chemical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truefalse&gt;True&lt;/truefalse&gt;&#10;            &lt;answers&gt;&#10;                &lt;answer&gt;&#10;                    &lt;guid&gt;EB4155CEA8AF4F00B9DF5CAFDEB45DE3&lt;/guid&gt;&#10;                    &lt;answertext&gt;True&lt;/answertext&gt;&#10;                    &lt;valuetype&gt;0&lt;/valuetype&gt;&#10;                &lt;/answer&gt;&#10;                &lt;answer&gt;&#10;                    &lt;guid&gt;A56106FC88D24A0493AC19D06001D3FD&lt;/guid&gt;&#10;                    &lt;answertext&gt;False&lt;/answertext&gt;&#10;                    &lt;valuetype&gt;0&lt;/valuetype&gt;&#10;                &lt;/answer&gt;&#10;            &lt;/answers&gt;&#10;        &lt;/multichoice&gt;&#10;    &lt;/questions&gt;&#10;&lt;/questionlist&gt;"/>
  <p:tag name="AUTOOPENPOLL" val="True"/>
  <p:tag name="AUTOFORMATCHART" val="True"/>
  <p:tag name="LIVECHARTING"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5996DA529FB148E1822B2FB404265A7F&lt;/guid&gt;&#10;        &lt;description /&gt;&#10;        &lt;date&gt;11/15/2017 7:22:5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56CBB2BB63C452DB2D01157DCCF2E8E&lt;/guid&gt;&#10;            &lt;repollguid&gt;8327FF25431D420587903424040C4D21&lt;/repollguid&gt;&#10;            &lt;sourceid&gt;FFFDC924C79C4470AF14CC4892D9F769&lt;/sourceid&gt;&#10;            &lt;questiontext&gt;What PPE should you be using?&lt;/questiontext&gt;&#10;            &lt;showresults&gt;True&lt;/showresults&gt;&#10;            &lt;responsegrid&gt;0&lt;/responsegrid&gt;&#10;            &lt;countdowntimer&gt;False&lt;/countdowntimer&gt;&#10;            &lt;countdowntime&gt;30&lt;/countdowntime&gt;&#10;            &lt;correctvalue&gt;1&lt;/correctvalue&gt;&#10;            &lt;incorrectvalue&gt;0&lt;/incorrectvalue&gt;&#10;            &lt;responselimit&gt;3&lt;/responselimit&gt;&#10;            &lt;bulletstyle&gt;2&lt;/bulletstyle&gt;&#10;            &lt;correctanswerindicator&gt;True&lt;/correctanswerindicator&gt;&#10;            &lt;answers&gt;&#10;                &lt;answer&gt;&#10;                    &lt;guid&gt;E0DB955EE1C44CA7849C28095D9B2479&lt;/guid&gt;&#10;                    &lt;answertext&gt;Gloves&lt;/answertext&gt;&#10;                    &lt;valuetype&gt;0&lt;/valuetype&gt;&#10;                &lt;/answer&gt;&#10;                &lt;answer&gt;&#10;                    &lt;guid&gt;C6EEC17E94DC4FE689D57E6CD15F445A&lt;/guid&gt;&#10;                    &lt;answertext&gt;Safety Glasses&lt;/answertext&gt;&#10;                    &lt;valuetype&gt;0&lt;/valuetype&gt;&#10;                &lt;/answer&gt;&#10;                &lt;answer&gt;&#10;                    &lt;guid&gt;A3FBD02078664539B6A0AF5B3EF52CB2&lt;/guid&gt;&#10;                    &lt;answertext&gt;Safety Goggles&lt;/answertext&gt;&#10;                    &lt;valuetype&gt;0&lt;/valuetype&gt;&#10;                &lt;/answer&gt;&#10;                &lt;answer&gt;&#10;                    &lt;guid&gt;64D943F220AA4B6DB9053FEC326B0F0F&lt;/guid&gt;&#10;                    &lt;answertext&gt;Jacket or other Bodywear&lt;/answertext&gt;&#10;                    &lt;valuetype&gt;0&lt;/valuetype&gt;&#10;                &lt;/answer&gt;&#10;                &lt;answer&gt;&#10;                    &lt;guid&gt;7D28661E7BFA42358696E30E0775B35E&lt;/guid&gt;&#10;                    &lt;answertext&gt;Footwear&lt;/answertext&gt;&#10;                    &lt;valuetype&gt;0&lt;/valuetype&gt;&#10;                &lt;/answer&gt;&#10;            &lt;/answers&gt;&#10;        &lt;/multichoice&gt;&#10;    &lt;/questions&gt;&#10;&lt;/questionlist&gt;"/>
  <p:tag name="LIVECHARTING" val="False"/>
  <p:tag name="AUTOOPENPOLL" val="True"/>
  <p:tag name="AUTOFORMATCHART"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55085</TotalTime>
  <Words>13843</Words>
  <Application>Microsoft Office PowerPoint</Application>
  <PresentationFormat>Widescreen</PresentationFormat>
  <Paragraphs>1239</Paragraphs>
  <Slides>73</Slides>
  <Notes>73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ＭＳ Ｐゴシック</vt:lpstr>
      <vt:lpstr>Acherus Grotesque Black</vt:lpstr>
      <vt:lpstr>Arial</vt:lpstr>
      <vt:lpstr>Arial Narrow</vt:lpstr>
      <vt:lpstr>Calibri</vt:lpstr>
      <vt:lpstr>Gineso Cond Black</vt:lpstr>
      <vt:lpstr>Gineso Cond Bold</vt:lpstr>
      <vt:lpstr>Times New Roman</vt:lpstr>
      <vt:lpstr>Office Theme</vt:lpstr>
      <vt:lpstr>Fall Protection in General Industry</vt:lpstr>
      <vt:lpstr>ACTIVITY ONE</vt:lpstr>
      <vt:lpstr>About this Program</vt:lpstr>
      <vt:lpstr>Learning Objectives</vt:lpstr>
      <vt:lpstr>Introduction to OSHA</vt:lpstr>
      <vt:lpstr>Why is OSHA Important to You?</vt:lpstr>
      <vt:lpstr>OSHA’s Mission</vt:lpstr>
      <vt:lpstr>Workplace Safety is the Law</vt:lpstr>
      <vt:lpstr>What are OSHA Standards?</vt:lpstr>
      <vt:lpstr>What Rights Do You Have Under OSHA?</vt:lpstr>
      <vt:lpstr>ACTIVITY TWO</vt:lpstr>
      <vt:lpstr>File a Complaint with OSHA</vt:lpstr>
      <vt:lpstr>OSHA Whistleblowers</vt:lpstr>
      <vt:lpstr>Limited Right to Refuse Work</vt:lpstr>
      <vt:lpstr>Your Employer is Responsible for…</vt:lpstr>
      <vt:lpstr>Job Safety &amp; Health</vt:lpstr>
      <vt:lpstr>Falls</vt:lpstr>
      <vt:lpstr>Falls</vt:lpstr>
      <vt:lpstr>Falls</vt:lpstr>
      <vt:lpstr>ACTIVITY THREE</vt:lpstr>
      <vt:lpstr>Authority</vt:lpstr>
      <vt:lpstr>Workplace Hazards</vt:lpstr>
      <vt:lpstr>Fall Hazards</vt:lpstr>
      <vt:lpstr>Falls on the Same Level</vt:lpstr>
      <vt:lpstr>Falls from Height</vt:lpstr>
      <vt:lpstr>Falls from Height</vt:lpstr>
      <vt:lpstr>Falls from Height</vt:lpstr>
      <vt:lpstr>Falls from Height</vt:lpstr>
      <vt:lpstr>Falls onto or into Equipment</vt:lpstr>
      <vt:lpstr>Holes &amp; Openings</vt:lpstr>
      <vt:lpstr>Excavations</vt:lpstr>
      <vt:lpstr>Ladders</vt:lpstr>
      <vt:lpstr>Secondary Falls</vt:lpstr>
      <vt:lpstr>Secondary Falls</vt:lpstr>
      <vt:lpstr>Evaluating Your Fall Risk</vt:lpstr>
      <vt:lpstr>ACTIVITY FOUR</vt:lpstr>
      <vt:lpstr>Fall Hazards</vt:lpstr>
      <vt:lpstr>Hazard Controls</vt:lpstr>
      <vt:lpstr>Hazard Controls</vt:lpstr>
      <vt:lpstr>Hazard Controls</vt:lpstr>
      <vt:lpstr>Hazard Controls</vt:lpstr>
      <vt:lpstr>Hazard Controls</vt:lpstr>
      <vt:lpstr>Hazard Controls</vt:lpstr>
      <vt:lpstr>Hazard Controls</vt:lpstr>
      <vt:lpstr>Hazard Controls</vt:lpstr>
      <vt:lpstr>Hazard Controls</vt:lpstr>
      <vt:lpstr>Hazard Controls</vt:lpstr>
      <vt:lpstr>ACTIVITY FIVE</vt:lpstr>
      <vt:lpstr>Stairs</vt:lpstr>
      <vt:lpstr>Stairs</vt:lpstr>
      <vt:lpstr>Repair Pits</vt:lpstr>
      <vt:lpstr>Repair Pits</vt:lpstr>
      <vt:lpstr>Ladder Safety Systems</vt:lpstr>
      <vt:lpstr>Fall Restraint Systems</vt:lpstr>
      <vt:lpstr>Fall Arrest Systems</vt:lpstr>
      <vt:lpstr>ACTIVITY SIX</vt:lpstr>
      <vt:lpstr>Fall Protection and Feasibility</vt:lpstr>
      <vt:lpstr>Fall Protection and Feasibility</vt:lpstr>
      <vt:lpstr>Best Practices</vt:lpstr>
      <vt:lpstr>Best Practices</vt:lpstr>
      <vt:lpstr>Best Practices</vt:lpstr>
      <vt:lpstr>Best Practices</vt:lpstr>
      <vt:lpstr>Best Practices</vt:lpstr>
      <vt:lpstr>Best Practices</vt:lpstr>
      <vt:lpstr>Best Practices</vt:lpstr>
      <vt:lpstr>Best Practices</vt:lpstr>
      <vt:lpstr>Best Practices</vt:lpstr>
      <vt:lpstr>Best Practices</vt:lpstr>
      <vt:lpstr>Best Practices</vt:lpstr>
      <vt:lpstr>ACTIVITY SEVEN</vt:lpstr>
      <vt:lpstr>Review</vt:lpstr>
      <vt:lpstr>In Closing…</vt:lpstr>
      <vt:lpstr>In Closing…</vt:lpstr>
    </vt:vector>
  </TitlesOfParts>
  <Company>Administrative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kernlw1</dc:creator>
  <cp:lastModifiedBy>kernlw1</cp:lastModifiedBy>
  <cp:revision>258</cp:revision>
  <cp:lastPrinted>2019-12-06T14:26:06Z</cp:lastPrinted>
  <dcterms:created xsi:type="dcterms:W3CDTF">2018-12-05T14:32:29Z</dcterms:created>
  <dcterms:modified xsi:type="dcterms:W3CDTF">2020-07-27T22:46:30Z</dcterms:modified>
</cp:coreProperties>
</file>